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embedTrueTypeFonts="1" saveSubsetFonts="1">
  <p:sldMasterIdLst>
    <p:sldMasterId id="2147483689" r:id="rId1"/>
  </p:sldMasterIdLst>
  <p:notesMasterIdLst>
    <p:notesMasterId r:id="rId37"/>
  </p:notesMasterIdLst>
  <p:handoutMasterIdLst>
    <p:handoutMasterId r:id="rId38"/>
  </p:handoutMasterIdLst>
  <p:sldIdLst>
    <p:sldId id="357" r:id="rId2"/>
    <p:sldId id="359" r:id="rId3"/>
    <p:sldId id="361" r:id="rId4"/>
    <p:sldId id="360" r:id="rId5"/>
    <p:sldId id="362" r:id="rId6"/>
    <p:sldId id="363" r:id="rId7"/>
    <p:sldId id="364" r:id="rId8"/>
    <p:sldId id="365" r:id="rId9"/>
    <p:sldId id="366" r:id="rId10"/>
    <p:sldId id="367" r:id="rId11"/>
    <p:sldId id="368" r:id="rId12"/>
    <p:sldId id="369" r:id="rId13"/>
    <p:sldId id="370" r:id="rId14"/>
    <p:sldId id="371" r:id="rId15"/>
    <p:sldId id="372" r:id="rId16"/>
    <p:sldId id="373" r:id="rId17"/>
    <p:sldId id="374" r:id="rId18"/>
    <p:sldId id="375" r:id="rId19"/>
    <p:sldId id="376" r:id="rId20"/>
    <p:sldId id="377" r:id="rId21"/>
    <p:sldId id="378" r:id="rId22"/>
    <p:sldId id="379" r:id="rId23"/>
    <p:sldId id="380" r:id="rId24"/>
    <p:sldId id="381" r:id="rId25"/>
    <p:sldId id="382" r:id="rId26"/>
    <p:sldId id="383" r:id="rId27"/>
    <p:sldId id="384" r:id="rId28"/>
    <p:sldId id="385" r:id="rId29"/>
    <p:sldId id="387" r:id="rId30"/>
    <p:sldId id="388" r:id="rId31"/>
    <p:sldId id="389" r:id="rId32"/>
    <p:sldId id="390" r:id="rId33"/>
    <p:sldId id="391" r:id="rId34"/>
    <p:sldId id="392" r:id="rId35"/>
    <p:sldId id="393" r:id="rId36"/>
  </p:sldIdLst>
  <p:sldSz cx="13442950" cy="7561263"/>
  <p:notesSz cx="6858000" cy="9144000"/>
  <p:embeddedFontLst>
    <p:embeddedFont>
      <p:font typeface="Arial Black" panose="020B0A04020102020204" pitchFamily="34" charset="0"/>
      <p:bold r:id="rId39"/>
    </p:embeddedFont>
    <p:embeddedFont>
      <p:font typeface="Calibri" panose="020F0502020204030204" pitchFamily="34" charset="0"/>
      <p:regular r:id="rId40"/>
      <p:bold r:id="rId41"/>
      <p:italic r:id="rId42"/>
      <p:boldItalic r:id="rId43"/>
    </p:embeddedFont>
    <p:embeddedFont>
      <p:font typeface="メイリオ" panose="020B0604030504040204" pitchFamily="50" charset="-128"/>
      <p:regular r:id="rId44"/>
      <p:bold r:id="rId45"/>
      <p:italic r:id="rId46"/>
      <p:boldItalic r:id="rId47"/>
    </p:embeddedFont>
  </p:embeddedFontLst>
  <p:defaultTextStyle>
    <a:defPPr>
      <a:defRPr lang="ja-JP"/>
    </a:defPPr>
    <a:lvl1pPr marL="0" algn="l" defTabSz="1043055" rtl="0" eaLnBrk="1" latinLnBrk="0" hangingPunct="1">
      <a:defRPr kumimoji="1" sz="2000" kern="1200">
        <a:solidFill>
          <a:schemeClr val="tx1"/>
        </a:solidFill>
        <a:latin typeface="+mn-lt"/>
        <a:ea typeface="+mn-ea"/>
        <a:cs typeface="+mn-cs"/>
      </a:defRPr>
    </a:lvl1pPr>
    <a:lvl2pPr marL="521527" algn="l" defTabSz="1043055" rtl="0" eaLnBrk="1" latinLnBrk="0" hangingPunct="1">
      <a:defRPr kumimoji="1" sz="2000" kern="1200">
        <a:solidFill>
          <a:schemeClr val="tx1"/>
        </a:solidFill>
        <a:latin typeface="+mn-lt"/>
        <a:ea typeface="+mn-ea"/>
        <a:cs typeface="+mn-cs"/>
      </a:defRPr>
    </a:lvl2pPr>
    <a:lvl3pPr marL="1043055" algn="l" defTabSz="1043055" rtl="0" eaLnBrk="1" latinLnBrk="0" hangingPunct="1">
      <a:defRPr kumimoji="1" sz="2000" kern="1200">
        <a:solidFill>
          <a:schemeClr val="tx1"/>
        </a:solidFill>
        <a:latin typeface="+mn-lt"/>
        <a:ea typeface="+mn-ea"/>
        <a:cs typeface="+mn-cs"/>
      </a:defRPr>
    </a:lvl3pPr>
    <a:lvl4pPr marL="1564582" algn="l" defTabSz="1043055" rtl="0" eaLnBrk="1" latinLnBrk="0" hangingPunct="1">
      <a:defRPr kumimoji="1" sz="2000" kern="1200">
        <a:solidFill>
          <a:schemeClr val="tx1"/>
        </a:solidFill>
        <a:latin typeface="+mn-lt"/>
        <a:ea typeface="+mn-ea"/>
        <a:cs typeface="+mn-cs"/>
      </a:defRPr>
    </a:lvl4pPr>
    <a:lvl5pPr marL="2086109" algn="l" defTabSz="1043055" rtl="0" eaLnBrk="1" latinLnBrk="0" hangingPunct="1">
      <a:defRPr kumimoji="1" sz="2000" kern="1200">
        <a:solidFill>
          <a:schemeClr val="tx1"/>
        </a:solidFill>
        <a:latin typeface="+mn-lt"/>
        <a:ea typeface="+mn-ea"/>
        <a:cs typeface="+mn-cs"/>
      </a:defRPr>
    </a:lvl5pPr>
    <a:lvl6pPr marL="2607636" algn="l" defTabSz="1043055" rtl="0" eaLnBrk="1" latinLnBrk="0" hangingPunct="1">
      <a:defRPr kumimoji="1" sz="2000" kern="1200">
        <a:solidFill>
          <a:schemeClr val="tx1"/>
        </a:solidFill>
        <a:latin typeface="+mn-lt"/>
        <a:ea typeface="+mn-ea"/>
        <a:cs typeface="+mn-cs"/>
      </a:defRPr>
    </a:lvl6pPr>
    <a:lvl7pPr marL="3129164" algn="l" defTabSz="1043055" rtl="0" eaLnBrk="1" latinLnBrk="0" hangingPunct="1">
      <a:defRPr kumimoji="1" sz="2000" kern="1200">
        <a:solidFill>
          <a:schemeClr val="tx1"/>
        </a:solidFill>
        <a:latin typeface="+mn-lt"/>
        <a:ea typeface="+mn-ea"/>
        <a:cs typeface="+mn-cs"/>
      </a:defRPr>
    </a:lvl7pPr>
    <a:lvl8pPr marL="3650691" algn="l" defTabSz="1043055" rtl="0" eaLnBrk="1" latinLnBrk="0" hangingPunct="1">
      <a:defRPr kumimoji="1" sz="2000" kern="1200">
        <a:solidFill>
          <a:schemeClr val="tx1"/>
        </a:solidFill>
        <a:latin typeface="+mn-lt"/>
        <a:ea typeface="+mn-ea"/>
        <a:cs typeface="+mn-cs"/>
      </a:defRPr>
    </a:lvl8pPr>
    <a:lvl9pPr marL="4172218" algn="l" defTabSz="1043055" rtl="0" eaLnBrk="1" latinLnBrk="0" hangingPunct="1">
      <a:defRPr kumimoji="1" sz="20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423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6AA6"/>
    <a:srgbClr val="FFFFFF"/>
    <a:srgbClr val="376092"/>
    <a:srgbClr val="984807"/>
    <a:srgbClr val="000000"/>
    <a:srgbClr val="303030"/>
    <a:srgbClr val="5C5C5C"/>
    <a:srgbClr val="7F7F7F"/>
    <a:srgbClr val="A6A6A6"/>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893" autoAdjust="0"/>
    <p:restoredTop sz="99849" autoAdjust="0"/>
  </p:normalViewPr>
  <p:slideViewPr>
    <p:cSldViewPr>
      <p:cViewPr varScale="1">
        <p:scale>
          <a:sx n="106" d="100"/>
          <a:sy n="106" d="100"/>
        </p:scale>
        <p:origin x="954" y="102"/>
      </p:cViewPr>
      <p:guideLst>
        <p:guide orient="horz" pos="2382"/>
        <p:guide pos="423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2928"/>
    </p:cViewPr>
  </p:sorterViewPr>
  <p:notesViewPr>
    <p:cSldViewPr>
      <p:cViewPr varScale="1">
        <p:scale>
          <a:sx n="66" d="100"/>
          <a:sy n="66" d="100"/>
        </p:scale>
        <p:origin x="-3384"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tagai\AppData\Roaming\Microsoft\Excel\VP&#37325;&#24037;&#12487;&#12540;&#12479;%20(version%201).xlsb"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ja-JP"/>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CD10-421A-A23B-2331DC55F041}"/>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CD10-421A-A23B-2331DC55F041}"/>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カテゴリ 1</c:v>
                </c:pt>
                <c:pt idx="1">
                  <c:v>カテゴリ 2</c:v>
                </c:pt>
                <c:pt idx="2">
                  <c:v>カテゴリ 3</c:v>
                </c:pt>
                <c:pt idx="3">
                  <c:v>カテゴリ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CD10-421A-A23B-2331DC55F041}"/>
            </c:ext>
          </c:extLst>
        </c:ser>
        <c:dLbls>
          <c:showLegendKey val="0"/>
          <c:showVal val="0"/>
          <c:showCatName val="0"/>
          <c:showSerName val="0"/>
          <c:showPercent val="0"/>
          <c:showBubbleSize val="0"/>
        </c:dLbls>
        <c:gapWidth val="219"/>
        <c:overlap val="-27"/>
        <c:axId val="655666040"/>
        <c:axId val="655667216"/>
      </c:barChart>
      <c:catAx>
        <c:axId val="655666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655667216"/>
        <c:crosses val="autoZero"/>
        <c:auto val="1"/>
        <c:lblAlgn val="ctr"/>
        <c:lblOffset val="100"/>
        <c:noMultiLvlLbl val="0"/>
      </c:catAx>
      <c:valAx>
        <c:axId val="6556672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crossAx val="6556660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売上構成!$C$16</c:f>
              <c:strCache>
                <c:ptCount val="1"/>
                <c:pt idx="0">
                  <c:v>航空宇宙システム</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売上構成!$E$16</c:f>
              <c:numCache>
                <c:formatCode>0%</c:formatCode>
                <c:ptCount val="1"/>
                <c:pt idx="0">
                  <c:v>0.15</c:v>
                </c:pt>
              </c:numCache>
            </c:numRef>
          </c:val>
          <c:extLst xmlns:c16r2="http://schemas.microsoft.com/office/drawing/2015/06/chart">
            <c:ext xmlns:c16="http://schemas.microsoft.com/office/drawing/2014/chart" uri="{C3380CC4-5D6E-409C-BE32-E72D297353CC}">
              <c16:uniqueId val="{00000000-D0AF-44B3-A575-41CE9C7ED9C9}"/>
            </c:ext>
          </c:extLst>
        </c:ser>
        <c:ser>
          <c:idx val="1"/>
          <c:order val="1"/>
          <c:tx>
            <c:strRef>
              <c:f>売上構成!$C$17</c:f>
              <c:strCache>
                <c:ptCount val="1"/>
                <c:pt idx="0">
                  <c:v>エネルギー・環境プラント</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売上構成!$E$17</c:f>
              <c:numCache>
                <c:formatCode>0%</c:formatCode>
                <c:ptCount val="1"/>
                <c:pt idx="0">
                  <c:v>0.45</c:v>
                </c:pt>
              </c:numCache>
            </c:numRef>
          </c:val>
          <c:extLst xmlns:c16r2="http://schemas.microsoft.com/office/drawing/2015/06/chart">
            <c:ext xmlns:c16="http://schemas.microsoft.com/office/drawing/2014/chart" uri="{C3380CC4-5D6E-409C-BE32-E72D297353CC}">
              <c16:uniqueId val="{00000001-D0AF-44B3-A575-41CE9C7ED9C9}"/>
            </c:ext>
          </c:extLst>
        </c:ser>
        <c:ser>
          <c:idx val="2"/>
          <c:order val="2"/>
          <c:tx>
            <c:strRef>
              <c:f>売上構成!$C$18</c:f>
              <c:strCache>
                <c:ptCount val="1"/>
                <c:pt idx="0">
                  <c:v>交通・輸送</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6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売上構成!$E$18</c:f>
              <c:numCache>
                <c:formatCode>0%</c:formatCode>
                <c:ptCount val="1"/>
                <c:pt idx="0">
                  <c:v>0.2</c:v>
                </c:pt>
              </c:numCache>
            </c:numRef>
          </c:val>
          <c:extLst xmlns:c16r2="http://schemas.microsoft.com/office/drawing/2015/06/chart">
            <c:ext xmlns:c16="http://schemas.microsoft.com/office/drawing/2014/chart" uri="{C3380CC4-5D6E-409C-BE32-E72D297353CC}">
              <c16:uniqueId val="{00000002-D0AF-44B3-A575-41CE9C7ED9C9}"/>
            </c:ext>
          </c:extLst>
        </c:ser>
        <c:ser>
          <c:idx val="3"/>
          <c:order val="3"/>
          <c:tx>
            <c:strRef>
              <c:f>売上構成!$C$19</c:f>
              <c:strCache>
                <c:ptCount val="1"/>
                <c:pt idx="0">
                  <c:v>精密機器</c:v>
                </c:pt>
              </c:strCache>
            </c:strRef>
          </c:tx>
          <c:spPr>
            <a:solidFill>
              <a:schemeClr val="accent6">
                <a:lumMod val="60000"/>
              </a:schemeClr>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売上構成!$E$19</c:f>
              <c:numCache>
                <c:formatCode>0%</c:formatCode>
                <c:ptCount val="1"/>
                <c:pt idx="0">
                  <c:v>0.15</c:v>
                </c:pt>
              </c:numCache>
            </c:numRef>
          </c:val>
          <c:extLst xmlns:c16r2="http://schemas.microsoft.com/office/drawing/2015/06/chart">
            <c:ext xmlns:c16="http://schemas.microsoft.com/office/drawing/2014/chart" uri="{C3380CC4-5D6E-409C-BE32-E72D297353CC}">
              <c16:uniqueId val="{00000003-D0AF-44B3-A575-41CE9C7ED9C9}"/>
            </c:ext>
          </c:extLst>
        </c:ser>
        <c:ser>
          <c:idx val="4"/>
          <c:order val="4"/>
          <c:tx>
            <c:strRef>
              <c:f>売上構成!$C$20</c:f>
              <c:strCache>
                <c:ptCount val="1"/>
                <c:pt idx="0">
                  <c:v>その他</c:v>
                </c:pt>
              </c:strCache>
            </c:strRef>
          </c:tx>
          <c:spPr>
            <a:solidFill>
              <a:schemeClr val="accent5">
                <a:lumMod val="60000"/>
              </a:schemeClr>
            </a:solidFill>
            <a:ln>
              <a:noFill/>
            </a:ln>
            <a:effectLst/>
          </c:spPr>
          <c:invertIfNegative val="0"/>
          <c:dLbls>
            <c:spPr>
              <a:noFill/>
              <a:ln>
                <a:noFill/>
              </a:ln>
              <a:effectLst/>
            </c:spPr>
            <c:txPr>
              <a:bodyPr rot="0" spcFirstLastPara="1" vertOverflow="ellipsis" vert="horz" wrap="square" anchor="ctr" anchorCtr="1"/>
              <a:lstStyle/>
              <a:p>
                <a:pPr>
                  <a:defRPr sz="2000" b="0" i="0" u="none" strike="noStrike" kern="1200" baseline="0">
                    <a:solidFill>
                      <a:schemeClr val="bg1"/>
                    </a:solidFill>
                    <a:latin typeface="Arial Black" panose="020B0A04020102020204" pitchFamily="34" charset="0"/>
                    <a:ea typeface="+mn-ea"/>
                    <a:cs typeface="+mn-cs"/>
                  </a:defRPr>
                </a:pPr>
                <a:endParaRPr lang="ja-JP"/>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売上構成!$E$20</c:f>
              <c:numCache>
                <c:formatCode>0%</c:formatCode>
                <c:ptCount val="1"/>
                <c:pt idx="0">
                  <c:v>0.05</c:v>
                </c:pt>
              </c:numCache>
            </c:numRef>
          </c:val>
          <c:extLst xmlns:c16r2="http://schemas.microsoft.com/office/drawing/2015/06/chart">
            <c:ext xmlns:c16="http://schemas.microsoft.com/office/drawing/2014/chart" uri="{C3380CC4-5D6E-409C-BE32-E72D297353CC}">
              <c16:uniqueId val="{00000004-D0AF-44B3-A575-41CE9C7ED9C9}"/>
            </c:ext>
          </c:extLst>
        </c:ser>
        <c:dLbls>
          <c:showLegendKey val="0"/>
          <c:showVal val="1"/>
          <c:showCatName val="0"/>
          <c:showSerName val="0"/>
          <c:showPercent val="0"/>
          <c:showBubbleSize val="0"/>
        </c:dLbls>
        <c:gapWidth val="95"/>
        <c:overlap val="100"/>
        <c:axId val="656761200"/>
        <c:axId val="656762768"/>
      </c:barChart>
      <c:catAx>
        <c:axId val="656761200"/>
        <c:scaling>
          <c:orientation val="minMax"/>
        </c:scaling>
        <c:delete val="1"/>
        <c:axPos val="l"/>
        <c:numFmt formatCode="General" sourceLinked="1"/>
        <c:majorTickMark val="none"/>
        <c:minorTickMark val="none"/>
        <c:tickLblPos val="nextTo"/>
        <c:crossAx val="656762768"/>
        <c:crosses val="autoZero"/>
        <c:auto val="1"/>
        <c:lblAlgn val="ctr"/>
        <c:lblOffset val="100"/>
        <c:noMultiLvlLbl val="0"/>
      </c:catAx>
      <c:valAx>
        <c:axId val="656762768"/>
        <c:scaling>
          <c:orientation val="minMax"/>
        </c:scaling>
        <c:delete val="1"/>
        <c:axPos val="b"/>
        <c:numFmt formatCode="0%" sourceLinked="1"/>
        <c:majorTickMark val="none"/>
        <c:minorTickMark val="none"/>
        <c:tickLblPos val="nextTo"/>
        <c:crossAx val="656761200"/>
        <c:crosses val="autoZero"/>
        <c:crossBetween val="between"/>
      </c:valAx>
      <c:spPr>
        <a:noFill/>
        <a:ln>
          <a:noFill/>
        </a:ln>
        <a:effectLst/>
      </c:spPr>
    </c:plotArea>
    <c:plotVisOnly val="1"/>
    <c:dispBlanksAs val="gap"/>
    <c:showDLblsOverMax val="0"/>
  </c:chart>
  <c:spPr>
    <a:noFill/>
    <a:ln>
      <a:noFill/>
    </a:ln>
    <a:effectLst/>
  </c:spPr>
  <c:txPr>
    <a:bodyPr/>
    <a:lstStyle/>
    <a:p>
      <a:pPr>
        <a:defRPr sz="1600"/>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526FAA6-0A37-2B46-AFFD-FF93273CF6DA}" type="datetimeFigureOut">
              <a:rPr kumimoji="1" lang="ja-JP" altLang="en-US" smtClean="0"/>
              <a:t>2018/9/18</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C25054-A584-804F-ADE2-7C70339F12FB}" type="slidenum">
              <a:rPr kumimoji="1" lang="ja-JP" altLang="en-US" smtClean="0"/>
              <a:t>‹#›</a:t>
            </a:fld>
            <a:endParaRPr kumimoji="1" lang="ja-JP" altLang="en-US"/>
          </a:p>
        </p:txBody>
      </p:sp>
    </p:spTree>
    <p:extLst>
      <p:ext uri="{BB962C8B-B14F-4D97-AF65-F5344CB8AC3E}">
        <p14:creationId xmlns:p14="http://schemas.microsoft.com/office/powerpoint/2010/main" val="42243736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52A93A-4768-49C7-8518-DBE5E48023AB}" type="datetimeFigureOut">
              <a:rPr kumimoji="1" lang="ja-JP" altLang="en-US" smtClean="0"/>
              <a:pPr/>
              <a:t>2018/9/18</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E4D030-1751-4CD0-AC2A-C9DF4C3F4C39}" type="slidenum">
              <a:rPr kumimoji="1" lang="ja-JP" altLang="en-US" smtClean="0"/>
              <a:pPr/>
              <a:t>‹#›</a:t>
            </a:fld>
            <a:endParaRPr kumimoji="1" lang="ja-JP" altLang="en-US"/>
          </a:p>
        </p:txBody>
      </p:sp>
    </p:spTree>
    <p:extLst>
      <p:ext uri="{BB962C8B-B14F-4D97-AF65-F5344CB8AC3E}">
        <p14:creationId xmlns:p14="http://schemas.microsoft.com/office/powerpoint/2010/main" val="2920743182"/>
      </p:ext>
    </p:extLst>
  </p:cSld>
  <p:clrMap bg1="lt1" tx1="dk1" bg2="lt2" tx2="dk2" accent1="accent1" accent2="accent2" accent3="accent3" accent4="accent4" accent5="accent5" accent6="accent6" hlink="hlink" folHlink="folHlink"/>
  <p:hf hdr="0" ftr="0" dt="0"/>
  <p:notesStyle>
    <a:lvl1pPr marL="0" algn="l" defTabSz="1043055" rtl="0" eaLnBrk="1" latinLnBrk="0" hangingPunct="1">
      <a:defRPr kumimoji="1" sz="1400" kern="1200">
        <a:solidFill>
          <a:schemeClr val="tx1"/>
        </a:solidFill>
        <a:latin typeface="+mn-lt"/>
        <a:ea typeface="+mn-ea"/>
        <a:cs typeface="+mn-cs"/>
      </a:defRPr>
    </a:lvl1pPr>
    <a:lvl2pPr marL="521527" algn="l" defTabSz="1043055" rtl="0" eaLnBrk="1" latinLnBrk="0" hangingPunct="1">
      <a:defRPr kumimoji="1" sz="1400" kern="1200">
        <a:solidFill>
          <a:schemeClr val="tx1"/>
        </a:solidFill>
        <a:latin typeface="+mn-lt"/>
        <a:ea typeface="+mn-ea"/>
        <a:cs typeface="+mn-cs"/>
      </a:defRPr>
    </a:lvl2pPr>
    <a:lvl3pPr marL="1043055" algn="l" defTabSz="1043055" rtl="0" eaLnBrk="1" latinLnBrk="0" hangingPunct="1">
      <a:defRPr kumimoji="1" sz="1400" kern="1200">
        <a:solidFill>
          <a:schemeClr val="tx1"/>
        </a:solidFill>
        <a:latin typeface="+mn-lt"/>
        <a:ea typeface="+mn-ea"/>
        <a:cs typeface="+mn-cs"/>
      </a:defRPr>
    </a:lvl3pPr>
    <a:lvl4pPr marL="1564582" algn="l" defTabSz="1043055" rtl="0" eaLnBrk="1" latinLnBrk="0" hangingPunct="1">
      <a:defRPr kumimoji="1" sz="1400" kern="1200">
        <a:solidFill>
          <a:schemeClr val="tx1"/>
        </a:solidFill>
        <a:latin typeface="+mn-lt"/>
        <a:ea typeface="+mn-ea"/>
        <a:cs typeface="+mn-cs"/>
      </a:defRPr>
    </a:lvl4pPr>
    <a:lvl5pPr marL="2086109" algn="l" defTabSz="1043055" rtl="0" eaLnBrk="1" latinLnBrk="0" hangingPunct="1">
      <a:defRPr kumimoji="1" sz="1400" kern="1200">
        <a:solidFill>
          <a:schemeClr val="tx1"/>
        </a:solidFill>
        <a:latin typeface="+mn-lt"/>
        <a:ea typeface="+mn-ea"/>
        <a:cs typeface="+mn-cs"/>
      </a:defRPr>
    </a:lvl5pPr>
    <a:lvl6pPr marL="2607636" algn="l" defTabSz="1043055" rtl="0" eaLnBrk="1" latinLnBrk="0" hangingPunct="1">
      <a:defRPr kumimoji="1" sz="1400" kern="1200">
        <a:solidFill>
          <a:schemeClr val="tx1"/>
        </a:solidFill>
        <a:latin typeface="+mn-lt"/>
        <a:ea typeface="+mn-ea"/>
        <a:cs typeface="+mn-cs"/>
      </a:defRPr>
    </a:lvl6pPr>
    <a:lvl7pPr marL="3129164" algn="l" defTabSz="1043055" rtl="0" eaLnBrk="1" latinLnBrk="0" hangingPunct="1">
      <a:defRPr kumimoji="1" sz="1400" kern="1200">
        <a:solidFill>
          <a:schemeClr val="tx1"/>
        </a:solidFill>
        <a:latin typeface="+mn-lt"/>
        <a:ea typeface="+mn-ea"/>
        <a:cs typeface="+mn-cs"/>
      </a:defRPr>
    </a:lvl7pPr>
    <a:lvl8pPr marL="3650691" algn="l" defTabSz="1043055" rtl="0" eaLnBrk="1" latinLnBrk="0" hangingPunct="1">
      <a:defRPr kumimoji="1" sz="1400" kern="1200">
        <a:solidFill>
          <a:schemeClr val="tx1"/>
        </a:solidFill>
        <a:latin typeface="+mn-lt"/>
        <a:ea typeface="+mn-ea"/>
        <a:cs typeface="+mn-cs"/>
      </a:defRPr>
    </a:lvl8pPr>
    <a:lvl9pPr marL="4172218" algn="l" defTabSz="1043055" rtl="0" eaLnBrk="1" latinLnBrk="0" hangingPunct="1">
      <a:defRPr kumimoji="1"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5_表紙">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13" y="0"/>
            <a:ext cx="13443589" cy="7562088"/>
          </a:xfrm>
          <a:prstGeom prst="rect">
            <a:avLst/>
          </a:prstGeom>
        </p:spPr>
      </p:pic>
      <p:sp>
        <p:nvSpPr>
          <p:cNvPr id="5" name="タイトル 1">
            <a:extLst>
              <a:ext uri="{FF2B5EF4-FFF2-40B4-BE49-F238E27FC236}">
                <a16:creationId xmlns="" xmlns:a16="http://schemas.microsoft.com/office/drawing/2014/main" id="{36EDACA6-CDF1-4896-8831-821C5CFEFFD9}"/>
              </a:ext>
            </a:extLst>
          </p:cNvPr>
          <p:cNvSpPr>
            <a:spLocks noGrp="1"/>
          </p:cNvSpPr>
          <p:nvPr>
            <p:ph type="ctrTitle"/>
          </p:nvPr>
        </p:nvSpPr>
        <p:spPr>
          <a:xfrm>
            <a:off x="960835" y="1981813"/>
            <a:ext cx="8721853" cy="2659190"/>
          </a:xfrm>
          <a:prstGeom prst="rect">
            <a:avLst/>
          </a:prstGeom>
          <a:noFill/>
          <a:ln w="9525">
            <a:noFill/>
            <a:miter lim="800000"/>
            <a:headEnd/>
            <a:tailEnd/>
          </a:ln>
          <a:effectLst>
            <a:outerShdw dist="53882" dir="2700000" algn="ctr" rotWithShape="0">
              <a:srgbClr val="FFFFFF"/>
            </a:outerShdw>
          </a:effectLst>
        </p:spPr>
        <p:txBody>
          <a:bodyPr vert="horz" wrap="square" lIns="104293" tIns="0" rIns="104293" bIns="0" numCol="1" anchor="b" anchorCtr="0" compatLnSpc="1">
            <a:prstTxWarp prst="textNoShape">
              <a:avLst/>
            </a:prstTxWarp>
            <a:spAutoFit/>
          </a:bodyPr>
          <a:lstStyle>
            <a:lvl1pPr algn="l" rtl="0" fontAlgn="base">
              <a:spcBef>
                <a:spcPct val="0"/>
              </a:spcBef>
              <a:spcAft>
                <a:spcPct val="0"/>
              </a:spcAft>
              <a:defRPr kumimoji="1" lang="ja-JP" altLang="en-US" sz="9600" b="1">
                <a:solidFill>
                  <a:schemeClr val="tx1">
                    <a:lumMod val="75000"/>
                    <a:lumOff val="25000"/>
                  </a:schemeClr>
                </a:solidFill>
                <a:latin typeface="+mj-lt"/>
                <a:ea typeface="メイリオ" panose="020B0604030504040204" pitchFamily="50" charset="-128"/>
                <a:cs typeface="+mj-cs"/>
              </a:defRPr>
            </a:lvl1pPr>
          </a:lstStyle>
          <a:p>
            <a:r>
              <a:rPr kumimoji="1" lang="ja-JP" altLang="en-US" dirty="0"/>
              <a:t>マスタ タイトルの書式設定</a:t>
            </a:r>
          </a:p>
        </p:txBody>
      </p:sp>
      <p:sp>
        <p:nvSpPr>
          <p:cNvPr id="7" name="サブタイトル 2">
            <a:extLst>
              <a:ext uri="{FF2B5EF4-FFF2-40B4-BE49-F238E27FC236}">
                <a16:creationId xmlns="" xmlns:a16="http://schemas.microsoft.com/office/drawing/2014/main" id="{11831751-10E6-47BF-91E1-523952B35C48}"/>
              </a:ext>
            </a:extLst>
          </p:cNvPr>
          <p:cNvSpPr>
            <a:spLocks noGrp="1"/>
          </p:cNvSpPr>
          <p:nvPr>
            <p:ph type="subTitle" idx="1" hasCustomPrompt="1"/>
          </p:nvPr>
        </p:nvSpPr>
        <p:spPr>
          <a:xfrm>
            <a:off x="960835" y="4716735"/>
            <a:ext cx="7422897" cy="442642"/>
          </a:xfrm>
          <a:prstGeom prst="rect">
            <a:avLst/>
          </a:prstGeom>
          <a:noFill/>
          <a:ln w="9525">
            <a:noFill/>
            <a:miter lim="800000"/>
            <a:headEnd/>
            <a:tailEnd/>
          </a:ln>
          <a:effectLst/>
        </p:spPr>
        <p:txBody>
          <a:bodyPr vert="horz" wrap="none" lIns="104293" tIns="52146" rIns="104293" bIns="52146" numCol="1" anchor="b" anchorCtr="0" compatLnSpc="1">
            <a:prstTxWarp prst="textNoShape">
              <a:avLst/>
            </a:prstTxWarp>
            <a:noAutofit/>
          </a:bodyPr>
          <a:lstStyle>
            <a:lvl1pPr marL="0" indent="0" algn="l" rtl="0" fontAlgn="base">
              <a:spcBef>
                <a:spcPct val="0"/>
              </a:spcBef>
              <a:spcAft>
                <a:spcPct val="80000"/>
              </a:spcAft>
              <a:buNone/>
              <a:defRPr kumimoji="1" lang="ja-JP" altLang="en-US" sz="2400" b="1">
                <a:solidFill>
                  <a:schemeClr val="tx1">
                    <a:lumMod val="85000"/>
                    <a:lumOff val="15000"/>
                  </a:schemeClr>
                </a:solidFill>
                <a:latin typeface="+mj-lt"/>
                <a:ea typeface="メイリオ" panose="020B0604030504040204" pitchFamily="50" charset="-128"/>
                <a:cs typeface="+mn-cs"/>
              </a:defRPr>
            </a:lvl1pPr>
            <a:lvl2pPr marL="521527" indent="0" algn="ctr">
              <a:buNone/>
              <a:defRPr>
                <a:solidFill>
                  <a:schemeClr val="tx1">
                    <a:tint val="75000"/>
                  </a:schemeClr>
                </a:solidFill>
              </a:defRPr>
            </a:lvl2pPr>
            <a:lvl3pPr marL="1043055" indent="0" algn="ctr">
              <a:buNone/>
              <a:defRPr>
                <a:solidFill>
                  <a:schemeClr val="tx1">
                    <a:tint val="75000"/>
                  </a:schemeClr>
                </a:solidFill>
              </a:defRPr>
            </a:lvl3pPr>
            <a:lvl4pPr marL="1564582" indent="0" algn="ctr">
              <a:buNone/>
              <a:defRPr>
                <a:solidFill>
                  <a:schemeClr val="tx1">
                    <a:tint val="75000"/>
                  </a:schemeClr>
                </a:solidFill>
              </a:defRPr>
            </a:lvl4pPr>
            <a:lvl5pPr marL="2086109" indent="0" algn="ctr">
              <a:buNone/>
              <a:defRPr>
                <a:solidFill>
                  <a:schemeClr val="tx1">
                    <a:tint val="75000"/>
                  </a:schemeClr>
                </a:solidFill>
              </a:defRPr>
            </a:lvl5pPr>
            <a:lvl6pPr marL="2607636" indent="0" algn="ctr">
              <a:buNone/>
              <a:defRPr>
                <a:solidFill>
                  <a:schemeClr val="tx1">
                    <a:tint val="75000"/>
                  </a:schemeClr>
                </a:solidFill>
              </a:defRPr>
            </a:lvl6pPr>
            <a:lvl7pPr marL="3129164" indent="0" algn="ctr">
              <a:buNone/>
              <a:defRPr>
                <a:solidFill>
                  <a:schemeClr val="tx1">
                    <a:tint val="75000"/>
                  </a:schemeClr>
                </a:solidFill>
              </a:defRPr>
            </a:lvl7pPr>
            <a:lvl8pPr marL="3650691" indent="0" algn="ctr">
              <a:buNone/>
              <a:defRPr>
                <a:solidFill>
                  <a:schemeClr val="tx1">
                    <a:tint val="75000"/>
                  </a:schemeClr>
                </a:solidFill>
              </a:defRPr>
            </a:lvl8pPr>
            <a:lvl9pPr marL="4172218" indent="0" algn="ctr">
              <a:buNone/>
              <a:defRPr>
                <a:solidFill>
                  <a:schemeClr val="tx1">
                    <a:tint val="75000"/>
                  </a:schemeClr>
                </a:solidFill>
              </a:defRPr>
            </a:lvl9pPr>
          </a:lstStyle>
          <a:p>
            <a:r>
              <a:rPr kumimoji="1" lang="ja-JP" altLang="en-US" dirty="0"/>
              <a:t>マスタ サブタイトルの書式設定</a:t>
            </a:r>
          </a:p>
        </p:txBody>
      </p:sp>
    </p:spTree>
    <p:extLst>
      <p:ext uri="{BB962C8B-B14F-4D97-AF65-F5344CB8AC3E}">
        <p14:creationId xmlns:p14="http://schemas.microsoft.com/office/powerpoint/2010/main" val="2622299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7_表紙">
    <p:spTree>
      <p:nvGrpSpPr>
        <p:cNvPr id="1" name=""/>
        <p:cNvGrpSpPr/>
        <p:nvPr/>
      </p:nvGrpSpPr>
      <p:grpSpPr>
        <a:xfrm>
          <a:off x="0" y="0"/>
          <a:ext cx="0" cy="0"/>
          <a:chOff x="0" y="0"/>
          <a:chExt cx="0" cy="0"/>
        </a:xfrm>
      </p:grpSpPr>
      <p:pic>
        <p:nvPicPr>
          <p:cNvPr id="6" name="図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25"/>
            <a:ext cx="13443589" cy="7562088"/>
          </a:xfrm>
          <a:prstGeom prst="rect">
            <a:avLst/>
          </a:prstGeom>
        </p:spPr>
      </p:pic>
      <p:sp>
        <p:nvSpPr>
          <p:cNvPr id="2" name="タイトル 1"/>
          <p:cNvSpPr>
            <a:spLocks noGrp="1"/>
          </p:cNvSpPr>
          <p:nvPr>
            <p:ph type="ctrTitle"/>
          </p:nvPr>
        </p:nvSpPr>
        <p:spPr>
          <a:xfrm>
            <a:off x="965379" y="2996650"/>
            <a:ext cx="8791049" cy="747897"/>
          </a:xfrm>
          <a:prstGeom prst="rect">
            <a:avLst/>
          </a:prstGeom>
          <a:noFill/>
          <a:ln w="9525">
            <a:noFill/>
            <a:miter lim="800000"/>
            <a:headEnd/>
            <a:tailEnd/>
          </a:ln>
          <a:effectLst>
            <a:outerShdw dist="53882" dir="2700000" algn="ctr" rotWithShape="0">
              <a:srgbClr val="FFFFFF"/>
            </a:outerShdw>
          </a:effectLst>
        </p:spPr>
        <p:txBody>
          <a:bodyPr vert="horz" wrap="square" lIns="104293" tIns="0" rIns="104293" bIns="0" numCol="1" anchor="ctr" anchorCtr="0" compatLnSpc="1">
            <a:prstTxWarp prst="textNoShape">
              <a:avLst/>
            </a:prstTxWarp>
            <a:spAutoFit/>
          </a:bodyPr>
          <a:lstStyle>
            <a:lvl1pPr algn="l" rtl="0" fontAlgn="base">
              <a:spcBef>
                <a:spcPct val="0"/>
              </a:spcBef>
              <a:spcAft>
                <a:spcPct val="0"/>
              </a:spcAft>
              <a:defRPr kumimoji="1" lang="ja-JP" altLang="en-US" sz="5400" b="1">
                <a:solidFill>
                  <a:schemeClr val="tx1">
                    <a:lumMod val="85000"/>
                    <a:lumOff val="15000"/>
                  </a:schemeClr>
                </a:solidFill>
                <a:latin typeface="+mj-lt"/>
                <a:ea typeface="メイリオ" panose="020B0604030504040204" pitchFamily="50" charset="-128"/>
                <a:cs typeface="+mj-cs"/>
              </a:defRPr>
            </a:lvl1pPr>
          </a:lstStyle>
          <a:p>
            <a:r>
              <a:rPr kumimoji="1" lang="ja-JP" altLang="en-US" dirty="0"/>
              <a:t>マスタ タイトルの書式設定</a:t>
            </a:r>
          </a:p>
        </p:txBody>
      </p:sp>
      <p:sp>
        <p:nvSpPr>
          <p:cNvPr id="3" name="サブタイトル 2"/>
          <p:cNvSpPr>
            <a:spLocks noGrp="1"/>
          </p:cNvSpPr>
          <p:nvPr>
            <p:ph type="subTitle" idx="1"/>
          </p:nvPr>
        </p:nvSpPr>
        <p:spPr>
          <a:xfrm>
            <a:off x="965379" y="6809888"/>
            <a:ext cx="7422897" cy="442642"/>
          </a:xfrm>
          <a:prstGeom prst="rect">
            <a:avLst/>
          </a:prstGeom>
          <a:noFill/>
          <a:ln w="9525">
            <a:noFill/>
            <a:miter lim="800000"/>
            <a:headEnd/>
            <a:tailEnd/>
          </a:ln>
          <a:effectLst/>
        </p:spPr>
        <p:txBody>
          <a:bodyPr vert="horz" wrap="none" lIns="104293" tIns="52146" rIns="104293" bIns="52146" numCol="1" anchor="t" anchorCtr="0" compatLnSpc="1">
            <a:prstTxWarp prst="textNoShape">
              <a:avLst/>
            </a:prstTxWarp>
            <a:noAutofit/>
          </a:bodyPr>
          <a:lstStyle>
            <a:lvl1pPr marL="0" indent="0" algn="l" rtl="0" fontAlgn="base">
              <a:spcBef>
                <a:spcPct val="0"/>
              </a:spcBef>
              <a:spcAft>
                <a:spcPct val="80000"/>
              </a:spcAft>
              <a:buNone/>
              <a:defRPr kumimoji="1" lang="ja-JP" altLang="en-US" sz="2400" b="1">
                <a:solidFill>
                  <a:schemeClr val="bg1"/>
                </a:solidFill>
                <a:latin typeface="+mj-lt"/>
                <a:ea typeface="メイリオ" panose="020B0604030504040204" pitchFamily="50" charset="-128"/>
                <a:cs typeface="+mn-cs"/>
              </a:defRPr>
            </a:lvl1pPr>
            <a:lvl2pPr marL="521527" indent="0" algn="ctr">
              <a:buNone/>
              <a:defRPr>
                <a:solidFill>
                  <a:schemeClr val="tx1">
                    <a:tint val="75000"/>
                  </a:schemeClr>
                </a:solidFill>
              </a:defRPr>
            </a:lvl2pPr>
            <a:lvl3pPr marL="1043055" indent="0" algn="ctr">
              <a:buNone/>
              <a:defRPr>
                <a:solidFill>
                  <a:schemeClr val="tx1">
                    <a:tint val="75000"/>
                  </a:schemeClr>
                </a:solidFill>
              </a:defRPr>
            </a:lvl3pPr>
            <a:lvl4pPr marL="1564582" indent="0" algn="ctr">
              <a:buNone/>
              <a:defRPr>
                <a:solidFill>
                  <a:schemeClr val="tx1">
                    <a:tint val="75000"/>
                  </a:schemeClr>
                </a:solidFill>
              </a:defRPr>
            </a:lvl4pPr>
            <a:lvl5pPr marL="2086109" indent="0" algn="ctr">
              <a:buNone/>
              <a:defRPr>
                <a:solidFill>
                  <a:schemeClr val="tx1">
                    <a:tint val="75000"/>
                  </a:schemeClr>
                </a:solidFill>
              </a:defRPr>
            </a:lvl5pPr>
            <a:lvl6pPr marL="2607636" indent="0" algn="ctr">
              <a:buNone/>
              <a:defRPr>
                <a:solidFill>
                  <a:schemeClr val="tx1">
                    <a:tint val="75000"/>
                  </a:schemeClr>
                </a:solidFill>
              </a:defRPr>
            </a:lvl6pPr>
            <a:lvl7pPr marL="3129164" indent="0" algn="ctr">
              <a:buNone/>
              <a:defRPr>
                <a:solidFill>
                  <a:schemeClr val="tx1">
                    <a:tint val="75000"/>
                  </a:schemeClr>
                </a:solidFill>
              </a:defRPr>
            </a:lvl7pPr>
            <a:lvl8pPr marL="3650691" indent="0" algn="ctr">
              <a:buNone/>
              <a:defRPr>
                <a:solidFill>
                  <a:schemeClr val="tx1">
                    <a:tint val="75000"/>
                  </a:schemeClr>
                </a:solidFill>
              </a:defRPr>
            </a:lvl8pPr>
            <a:lvl9pPr marL="4172218" indent="0" algn="ctr">
              <a:buNone/>
              <a:defRPr>
                <a:solidFill>
                  <a:schemeClr val="tx1">
                    <a:tint val="75000"/>
                  </a:schemeClr>
                </a:solidFill>
              </a:defRPr>
            </a:lvl9pPr>
          </a:lstStyle>
          <a:p>
            <a:r>
              <a:rPr kumimoji="1" lang="ja-JP" altLang="en-US" dirty="0"/>
              <a:t>マスタ サブタイトルの書式設定</a:t>
            </a:r>
          </a:p>
        </p:txBody>
      </p:sp>
      <p:sp>
        <p:nvSpPr>
          <p:cNvPr id="5" name="角丸四角形 4"/>
          <p:cNvSpPr/>
          <p:nvPr userDrawn="1"/>
        </p:nvSpPr>
        <p:spPr>
          <a:xfrm>
            <a:off x="10897939" y="396255"/>
            <a:ext cx="2088232" cy="576064"/>
          </a:xfrm>
          <a:prstGeom prst="roundRect">
            <a:avLst/>
          </a:prstGeom>
          <a:solidFill>
            <a:srgbClr val="176AA6"/>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userDrawn="1"/>
        </p:nvSpPr>
        <p:spPr>
          <a:xfrm>
            <a:off x="11041955" y="468263"/>
            <a:ext cx="1877437" cy="461665"/>
          </a:xfrm>
          <a:prstGeom prst="rect">
            <a:avLst/>
          </a:prstGeom>
          <a:noFill/>
        </p:spPr>
        <p:txBody>
          <a:bodyPr wrap="none" rtlCol="0">
            <a:spAutoFit/>
          </a:bodyPr>
          <a:lstStyle/>
          <a:p>
            <a:r>
              <a:rPr kumimoji="1" lang="en-US" altLang="ja-JP" sz="2400" dirty="0" smtClean="0">
                <a:solidFill>
                  <a:schemeClr val="bg1"/>
                </a:solidFill>
                <a:latin typeface="+mn-lt"/>
                <a:ea typeface="+mj-ea"/>
              </a:rPr>
              <a:t>WEB</a:t>
            </a:r>
            <a:r>
              <a:rPr kumimoji="1" lang="ja-JP" altLang="en-US" sz="2400" dirty="0" smtClean="0">
                <a:solidFill>
                  <a:schemeClr val="bg1"/>
                </a:solidFill>
                <a:latin typeface="+mn-lt"/>
                <a:ea typeface="+mj-ea"/>
              </a:rPr>
              <a:t>説明会</a:t>
            </a:r>
            <a:endParaRPr kumimoji="1" lang="ja-JP" altLang="en-US" sz="2400" dirty="0">
              <a:solidFill>
                <a:schemeClr val="bg1"/>
              </a:solidFill>
              <a:latin typeface="+mn-lt"/>
              <a:ea typeface="+mj-ea"/>
            </a:endParaRPr>
          </a:p>
        </p:txBody>
      </p:sp>
    </p:spTree>
    <p:extLst>
      <p:ext uri="{BB962C8B-B14F-4D97-AF65-F5344CB8AC3E}">
        <p14:creationId xmlns:p14="http://schemas.microsoft.com/office/powerpoint/2010/main" val="742131716"/>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423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Tree>
    <p:extLst>
      <p:ext uri="{BB962C8B-B14F-4D97-AF65-F5344CB8AC3E}">
        <p14:creationId xmlns:p14="http://schemas.microsoft.com/office/powerpoint/2010/main" val="23756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図プレースホルダー 2">
            <a:extLst>
              <a:ext uri="{FF2B5EF4-FFF2-40B4-BE49-F238E27FC236}">
                <a16:creationId xmlns="" xmlns:a16="http://schemas.microsoft.com/office/drawing/2014/main" id="{572D2F6F-A814-4874-A586-33E5C6013D43}"/>
              </a:ext>
            </a:extLst>
          </p:cNvPr>
          <p:cNvSpPr>
            <a:spLocks noGrp="1"/>
          </p:cNvSpPr>
          <p:nvPr>
            <p:ph type="pic" sz="quarter" idx="13"/>
          </p:nvPr>
        </p:nvSpPr>
        <p:spPr>
          <a:xfrm>
            <a:off x="1309660" y="2971023"/>
            <a:ext cx="3124800" cy="2451600"/>
          </a:xfrm>
          <a:prstGeom prst="rect">
            <a:avLst/>
          </a:prstGeom>
        </p:spPr>
        <p:txBody>
          <a:bodyPr/>
          <a:lstStyle/>
          <a:p>
            <a:endParaRPr kumimoji="1" lang="ja-JP" altLang="en-US" dirty="0"/>
          </a:p>
        </p:txBody>
      </p:sp>
      <p:sp>
        <p:nvSpPr>
          <p:cNvPr id="10" name="図プレースホルダー 2">
            <a:extLst>
              <a:ext uri="{FF2B5EF4-FFF2-40B4-BE49-F238E27FC236}">
                <a16:creationId xmlns="" xmlns:a16="http://schemas.microsoft.com/office/drawing/2014/main" id="{9633EFA0-4A78-4BBC-ACD3-878F6AAA16B5}"/>
              </a:ext>
            </a:extLst>
          </p:cNvPr>
          <p:cNvSpPr>
            <a:spLocks noGrp="1"/>
          </p:cNvSpPr>
          <p:nvPr>
            <p:ph type="pic" sz="quarter" idx="14"/>
          </p:nvPr>
        </p:nvSpPr>
        <p:spPr>
          <a:xfrm>
            <a:off x="5161683" y="2971023"/>
            <a:ext cx="3124800" cy="2451600"/>
          </a:xfrm>
          <a:prstGeom prst="rect">
            <a:avLst/>
          </a:prstGeom>
        </p:spPr>
        <p:txBody>
          <a:bodyPr/>
          <a:lstStyle/>
          <a:p>
            <a:endParaRPr kumimoji="1" lang="ja-JP" altLang="en-US" dirty="0"/>
          </a:p>
        </p:txBody>
      </p:sp>
      <p:sp>
        <p:nvSpPr>
          <p:cNvPr id="11" name="図プレースホルダー 2">
            <a:extLst>
              <a:ext uri="{FF2B5EF4-FFF2-40B4-BE49-F238E27FC236}">
                <a16:creationId xmlns="" xmlns:a16="http://schemas.microsoft.com/office/drawing/2014/main" id="{125488DE-E8AA-414F-B39B-88B4160D7CE7}"/>
              </a:ext>
            </a:extLst>
          </p:cNvPr>
          <p:cNvSpPr>
            <a:spLocks noGrp="1"/>
          </p:cNvSpPr>
          <p:nvPr>
            <p:ph type="pic" sz="quarter" idx="15"/>
          </p:nvPr>
        </p:nvSpPr>
        <p:spPr>
          <a:xfrm>
            <a:off x="9008490" y="2971023"/>
            <a:ext cx="3124800" cy="2451600"/>
          </a:xfrm>
          <a:prstGeom prst="rect">
            <a:avLst/>
          </a:prstGeom>
        </p:spPr>
        <p:txBody>
          <a:bodyPr/>
          <a:lstStyle/>
          <a:p>
            <a:endParaRPr kumimoji="1" lang="ja-JP" altLang="en-US" dirty="0"/>
          </a:p>
        </p:txBody>
      </p:sp>
    </p:spTree>
    <p:extLst>
      <p:ext uri="{BB962C8B-B14F-4D97-AF65-F5344CB8AC3E}">
        <p14:creationId xmlns:p14="http://schemas.microsoft.com/office/powerpoint/2010/main" val="3378924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図プレースホルダー 8">
            <a:extLst>
              <a:ext uri="{FF2B5EF4-FFF2-40B4-BE49-F238E27FC236}">
                <a16:creationId xmlns="" xmlns:a16="http://schemas.microsoft.com/office/drawing/2014/main" id="{3FF37725-E80E-469F-943B-C2963F026836}"/>
              </a:ext>
            </a:extLst>
          </p:cNvPr>
          <p:cNvSpPr>
            <a:spLocks noGrp="1"/>
          </p:cNvSpPr>
          <p:nvPr>
            <p:ph type="pic" sz="quarter" idx="13"/>
          </p:nvPr>
        </p:nvSpPr>
        <p:spPr>
          <a:xfrm>
            <a:off x="1878707" y="1692399"/>
            <a:ext cx="4540095" cy="5046290"/>
          </a:xfrm>
          <a:prstGeom prst="rect">
            <a:avLst/>
          </a:prstGeom>
        </p:spPr>
      </p:sp>
      <p:sp>
        <p:nvSpPr>
          <p:cNvPr id="10" name="図プレースホルダー 8">
            <a:extLst>
              <a:ext uri="{FF2B5EF4-FFF2-40B4-BE49-F238E27FC236}">
                <a16:creationId xmlns="" xmlns:a16="http://schemas.microsoft.com/office/drawing/2014/main" id="{E5E94308-5163-44C7-96F4-795CC870D807}"/>
              </a:ext>
            </a:extLst>
          </p:cNvPr>
          <p:cNvSpPr>
            <a:spLocks noGrp="1"/>
          </p:cNvSpPr>
          <p:nvPr>
            <p:ph type="pic" sz="quarter" idx="14"/>
          </p:nvPr>
        </p:nvSpPr>
        <p:spPr>
          <a:xfrm>
            <a:off x="7009507" y="1692399"/>
            <a:ext cx="4540095" cy="5046290"/>
          </a:xfrm>
          <a:prstGeom prst="rect">
            <a:avLst/>
          </a:prstGeom>
        </p:spPr>
      </p:sp>
    </p:spTree>
    <p:extLst>
      <p:ext uri="{BB962C8B-B14F-4D97-AF65-F5344CB8AC3E}">
        <p14:creationId xmlns:p14="http://schemas.microsoft.com/office/powerpoint/2010/main" val="3285933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グラフ プレースホルダー 4">
            <a:extLst>
              <a:ext uri="{FF2B5EF4-FFF2-40B4-BE49-F238E27FC236}">
                <a16:creationId xmlns="" xmlns:a16="http://schemas.microsoft.com/office/drawing/2014/main" id="{47E9D4B0-C332-44FB-AB79-04C9703F376B}"/>
              </a:ext>
            </a:extLst>
          </p:cNvPr>
          <p:cNvSpPr>
            <a:spLocks noGrp="1"/>
          </p:cNvSpPr>
          <p:nvPr>
            <p:ph type="chart" sz="quarter" idx="15" hasCustomPrompt="1"/>
          </p:nvPr>
        </p:nvSpPr>
        <p:spPr>
          <a:xfrm>
            <a:off x="1767286" y="2052439"/>
            <a:ext cx="9908375" cy="4232604"/>
          </a:xfrm>
          <a:prstGeom prst="rect">
            <a:avLst/>
          </a:prstGeom>
          <a:blipFill dpi="0" rotWithShape="1">
            <a:blip r:embed="rId2">
              <a:extLst>
                <a:ext uri="{28A0092B-C50C-407E-A947-70E740481C1C}">
                  <a14:useLocalDpi xmlns:a14="http://schemas.microsoft.com/office/drawing/2010/main" val="0"/>
                </a:ext>
              </a:extLst>
            </a:blip>
            <a:srcRect/>
            <a:tile tx="0" ty="0" sx="100000" sy="100000" flip="none" algn="ctr"/>
          </a:blipFill>
        </p:spPr>
        <p:txBody>
          <a:bodyPr anchor="t">
            <a:normAutofit/>
          </a:bodyPr>
          <a:lstStyle>
            <a:lvl1pPr marL="0" indent="0" algn="ctr">
              <a:buFontTx/>
              <a:buNone/>
              <a:defRPr sz="1270">
                <a:solidFill>
                  <a:srgbClr val="FF0000"/>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グラフを追加する</a:t>
            </a:r>
          </a:p>
        </p:txBody>
      </p:sp>
    </p:spTree>
    <p:extLst>
      <p:ext uri="{BB962C8B-B14F-4D97-AF65-F5344CB8AC3E}">
        <p14:creationId xmlns:p14="http://schemas.microsoft.com/office/powerpoint/2010/main" val="3651099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表プレースホルダー 3">
            <a:extLst>
              <a:ext uri="{FF2B5EF4-FFF2-40B4-BE49-F238E27FC236}">
                <a16:creationId xmlns="" xmlns:a16="http://schemas.microsoft.com/office/drawing/2014/main" id="{E1E428B9-AC7B-42B6-813A-8523F5650A01}"/>
              </a:ext>
            </a:extLst>
          </p:cNvPr>
          <p:cNvSpPr>
            <a:spLocks noGrp="1"/>
          </p:cNvSpPr>
          <p:nvPr>
            <p:ph type="tbl" sz="quarter" idx="16" hasCustomPrompt="1"/>
          </p:nvPr>
        </p:nvSpPr>
        <p:spPr>
          <a:xfrm>
            <a:off x="1767286" y="1993767"/>
            <a:ext cx="9908375" cy="4665053"/>
          </a:xfrm>
          <a:prstGeom prst="rect">
            <a:avLst/>
          </a:prstGeom>
          <a:blipFill dpi="0" rotWithShape="1">
            <a:blip r:embed="rId2">
              <a:alphaModFix amt="99000"/>
              <a:extLst>
                <a:ext uri="{28A0092B-C50C-407E-A947-70E740481C1C}">
                  <a14:useLocalDpi xmlns:a14="http://schemas.microsoft.com/office/drawing/2010/main" val="0"/>
                </a:ext>
              </a:extLst>
            </a:blip>
            <a:srcRect/>
            <a:tile tx="0" ty="0" sx="100000" sy="100000" flip="none" algn="ctr"/>
          </a:blipFill>
        </p:spPr>
        <p:txBody>
          <a:bodyPr>
            <a:normAutofit/>
          </a:bodyPr>
          <a:lstStyle>
            <a:lvl1pPr marL="0" indent="0" algn="ctr">
              <a:buFontTx/>
              <a:buNone/>
              <a:defRPr sz="1270">
                <a:solidFill>
                  <a:srgbClr val="FF0000"/>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表を追加する</a:t>
            </a:r>
          </a:p>
        </p:txBody>
      </p:sp>
    </p:spTree>
    <p:extLst>
      <p:ext uri="{BB962C8B-B14F-4D97-AF65-F5344CB8AC3E}">
        <p14:creationId xmlns:p14="http://schemas.microsoft.com/office/powerpoint/2010/main" val="1054070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SmartArt プレースホルダー 6">
            <a:extLst>
              <a:ext uri="{FF2B5EF4-FFF2-40B4-BE49-F238E27FC236}">
                <a16:creationId xmlns="" xmlns:a16="http://schemas.microsoft.com/office/drawing/2014/main" id="{4B9D73B5-ED80-4B82-A450-FAD4F569B770}"/>
              </a:ext>
            </a:extLst>
          </p:cNvPr>
          <p:cNvSpPr>
            <a:spLocks noGrp="1"/>
          </p:cNvSpPr>
          <p:nvPr>
            <p:ph type="dgm" sz="quarter" idx="15"/>
          </p:nvPr>
        </p:nvSpPr>
        <p:spPr>
          <a:xfrm>
            <a:off x="1767286" y="1992623"/>
            <a:ext cx="9908375" cy="4665053"/>
          </a:xfrm>
          <a:prstGeom prst="rect">
            <a:avLst/>
          </a:prstGeom>
        </p:spPr>
      </p:sp>
    </p:spTree>
    <p:extLst>
      <p:ext uri="{BB962C8B-B14F-4D97-AF65-F5344CB8AC3E}">
        <p14:creationId xmlns:p14="http://schemas.microsoft.com/office/powerpoint/2010/main" val="3642398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とコンテンツ">
    <p:spTree>
      <p:nvGrpSpPr>
        <p:cNvPr id="1" name=""/>
        <p:cNvGrpSpPr/>
        <p:nvPr/>
      </p:nvGrpSpPr>
      <p:grpSpPr>
        <a:xfrm>
          <a:off x="0" y="0"/>
          <a:ext cx="0" cy="0"/>
          <a:chOff x="0" y="0"/>
          <a:chExt cx="0" cy="0"/>
        </a:xfrm>
      </p:grpSpPr>
      <p:sp>
        <p:nvSpPr>
          <p:cNvPr id="4" name="楕円 3">
            <a:extLst>
              <a:ext uri="{FF2B5EF4-FFF2-40B4-BE49-F238E27FC236}">
                <a16:creationId xmlns="" xmlns:a16="http://schemas.microsoft.com/office/drawing/2014/main" id="{4502C3AE-2DE5-4153-86DB-42B62DC709D2}"/>
              </a:ext>
            </a:extLst>
          </p:cNvPr>
          <p:cNvSpPr/>
          <p:nvPr userDrawn="1"/>
        </p:nvSpPr>
        <p:spPr>
          <a:xfrm>
            <a:off x="12759147" y="7013358"/>
            <a:ext cx="432000" cy="432000"/>
          </a:xfrm>
          <a:prstGeom prst="ellipse">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ッター プレースホルダ 4">
            <a:extLst>
              <a:ext uri="{FF2B5EF4-FFF2-40B4-BE49-F238E27FC236}">
                <a16:creationId xmlns="" xmlns:a16="http://schemas.microsoft.com/office/drawing/2014/main" id="{CB770F9F-88F7-4B73-B2C8-1B67C5C3A701}"/>
              </a:ext>
            </a:extLst>
          </p:cNvPr>
          <p:cNvSpPr>
            <a:spLocks noGrp="1"/>
          </p:cNvSpPr>
          <p:nvPr>
            <p:ph type="ftr" sz="quarter" idx="3"/>
          </p:nvPr>
        </p:nvSpPr>
        <p:spPr>
          <a:xfrm>
            <a:off x="11720634" y="7141791"/>
            <a:ext cx="905131" cy="216000"/>
          </a:xfrm>
          <a:prstGeom prst="rect">
            <a:avLst/>
          </a:prstGeom>
        </p:spPr>
        <p:txBody>
          <a:bodyPr vert="horz" wrap="none" lIns="104305" tIns="52153" rIns="104305" bIns="52153" rtlCol="0" anchor="ctr">
            <a:noAutofit/>
          </a:bodyPr>
          <a:lstStyle>
            <a:lvl1pPr marL="0" marR="0" indent="0" algn="r" defTabSz="1043055" rtl="0" eaLnBrk="1" fontAlgn="auto" latinLnBrk="0" hangingPunct="1">
              <a:lnSpc>
                <a:spcPct val="100000"/>
              </a:lnSpc>
              <a:spcBef>
                <a:spcPts val="0"/>
              </a:spcBef>
              <a:spcAft>
                <a:spcPts val="0"/>
              </a:spcAft>
              <a:buClrTx/>
              <a:buSzTx/>
              <a:buFontTx/>
              <a:buNone/>
              <a:tabLst/>
              <a:defRPr sz="1200" b="1">
                <a:solidFill>
                  <a:schemeClr val="tx1">
                    <a:lumMod val="85000"/>
                    <a:lumOff val="15000"/>
                  </a:schemeClr>
                </a:solidFill>
                <a:latin typeface="+mj-lt"/>
                <a:ea typeface="メイリオ" panose="020B0604030504040204" pitchFamily="50" charset="-128"/>
              </a:defRPr>
            </a:lvl1pPr>
          </a:lstStyle>
          <a:p>
            <a:endParaRPr lang="ja-JP" altLang="en-US" dirty="0"/>
          </a:p>
        </p:txBody>
      </p:sp>
      <p:sp>
        <p:nvSpPr>
          <p:cNvPr id="9" name="スライド番号プレースホルダ 5">
            <a:extLst>
              <a:ext uri="{FF2B5EF4-FFF2-40B4-BE49-F238E27FC236}">
                <a16:creationId xmlns="" xmlns:a16="http://schemas.microsoft.com/office/drawing/2014/main" id="{5B4A07BA-CA8A-4E82-8AE9-E91CFC2933E3}"/>
              </a:ext>
            </a:extLst>
          </p:cNvPr>
          <p:cNvSpPr>
            <a:spLocks noGrp="1"/>
          </p:cNvSpPr>
          <p:nvPr>
            <p:ph type="sldNum" sz="quarter" idx="4"/>
          </p:nvPr>
        </p:nvSpPr>
        <p:spPr>
          <a:xfrm>
            <a:off x="12784261" y="7105215"/>
            <a:ext cx="394694" cy="216000"/>
          </a:xfrm>
          <a:prstGeom prst="rect">
            <a:avLst/>
          </a:prstGeom>
        </p:spPr>
        <p:txBody>
          <a:bodyPr vert="horz" wrap="none" lIns="104305" tIns="52153" rIns="104305" bIns="52153" rtlCol="0" anchor="ctr">
            <a:noAutofit/>
          </a:bodyPr>
          <a:lstStyle>
            <a:lvl1pPr algn="ctr">
              <a:defRPr sz="1600">
                <a:solidFill>
                  <a:schemeClr val="bg1"/>
                </a:solidFill>
                <a:latin typeface="+mj-lt"/>
                <a:ea typeface="ＭＳ Ｐゴシック" pitchFamily="50" charset="-128"/>
              </a:defRPr>
            </a:lvl1pPr>
          </a:lstStyle>
          <a:p>
            <a:fld id="{E4DD4CA9-FFF4-4929-B1F3-DD754470E6A2}" type="slidenum">
              <a:rPr lang="ja-JP" altLang="en-US" smtClean="0"/>
              <a:pPr/>
              <a:t>‹#›</a:t>
            </a:fld>
            <a:endParaRPr lang="ja-JP" altLang="en-US" dirty="0"/>
          </a:p>
        </p:txBody>
      </p:sp>
      <p:sp>
        <p:nvSpPr>
          <p:cNvPr id="3" name="正方形/長方形 2">
            <a:extLst>
              <a:ext uri="{FF2B5EF4-FFF2-40B4-BE49-F238E27FC236}">
                <a16:creationId xmlns="" xmlns:a16="http://schemas.microsoft.com/office/drawing/2014/main" id="{BF9CA23F-0BD2-441B-9762-616E10CE1B68}"/>
              </a:ext>
            </a:extLst>
          </p:cNvPr>
          <p:cNvSpPr/>
          <p:nvPr userDrawn="1"/>
        </p:nvSpPr>
        <p:spPr>
          <a:xfrm>
            <a:off x="240754" y="252240"/>
            <a:ext cx="12961441" cy="648071"/>
          </a:xfrm>
          <a:prstGeom prst="rect">
            <a:avLst/>
          </a:prstGeom>
          <a:gradFill flip="none" rotWithShape="1">
            <a:gsLst>
              <a:gs pos="100000">
                <a:schemeClr val="accent1">
                  <a:lumMod val="50000"/>
                </a:schemeClr>
              </a:gs>
              <a:gs pos="25000">
                <a:schemeClr val="accent1">
                  <a:tint val="44500"/>
                  <a:satMod val="160000"/>
                </a:schemeClr>
              </a:gs>
              <a:gs pos="100000">
                <a:schemeClr val="accent1">
                  <a:tint val="23500"/>
                  <a:satMod val="160000"/>
                </a:schemeClr>
              </a:gs>
            </a:gsLst>
            <a:path path="circle">
              <a:fillToRect l="100000" t="100000"/>
            </a:path>
            <a:tileRect r="-100000" b="-100000"/>
          </a:gra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プレースホルダー 1">
            <a:extLst>
              <a:ext uri="{FF2B5EF4-FFF2-40B4-BE49-F238E27FC236}">
                <a16:creationId xmlns="" xmlns:a16="http://schemas.microsoft.com/office/drawing/2014/main" id="{B149AD3A-B168-4D9E-B21C-26253D42B7A7}"/>
              </a:ext>
            </a:extLst>
          </p:cNvPr>
          <p:cNvSpPr>
            <a:spLocks noGrp="1"/>
          </p:cNvSpPr>
          <p:nvPr>
            <p:ph type="title"/>
          </p:nvPr>
        </p:nvSpPr>
        <p:spPr>
          <a:xfrm>
            <a:off x="503259" y="384624"/>
            <a:ext cx="11224870" cy="451842"/>
          </a:xfrm>
          <a:prstGeom prst="rect">
            <a:avLst/>
          </a:prstGeom>
        </p:spPr>
        <p:txBody>
          <a:bodyPr vert="horz" lIns="0" tIns="0" rIns="0" bIns="0" rtlCol="0" anchor="b" anchorCtr="0">
            <a:noAutofit/>
          </a:bodyPr>
          <a:lstStyle>
            <a:lvl1pPr>
              <a:defRPr sz="3200" b="1">
                <a:solidFill>
                  <a:schemeClr val="bg1"/>
                </a:solidFill>
                <a:latin typeface="Arial Black" panose="020B0A04020102020204" pitchFamily="34" charset="0"/>
                <a:ea typeface="メイリオ" panose="020B0604030504040204" pitchFamily="50" charset="-128"/>
              </a:defRPr>
            </a:lvl1pPr>
          </a:lstStyle>
          <a:p>
            <a:r>
              <a:rPr kumimoji="1" lang="ja-JP" altLang="en-US" dirty="0"/>
              <a:t>マスター タイトルの書式設定</a:t>
            </a:r>
          </a:p>
        </p:txBody>
      </p:sp>
      <p:sp>
        <p:nvSpPr>
          <p:cNvPr id="8" name="図プレースホルダー 2">
            <a:extLst>
              <a:ext uri="{FF2B5EF4-FFF2-40B4-BE49-F238E27FC236}">
                <a16:creationId xmlns="" xmlns:a16="http://schemas.microsoft.com/office/drawing/2014/main" id="{6063A92F-1691-4CA2-BE4E-5A51F8AB85EB}"/>
              </a:ext>
            </a:extLst>
          </p:cNvPr>
          <p:cNvSpPr>
            <a:spLocks noGrp="1"/>
          </p:cNvSpPr>
          <p:nvPr>
            <p:ph type="pic" sz="quarter" idx="13"/>
          </p:nvPr>
        </p:nvSpPr>
        <p:spPr>
          <a:xfrm>
            <a:off x="503259" y="1332359"/>
            <a:ext cx="3974400" cy="2984400"/>
          </a:xfrm>
          <a:prstGeom prst="rect">
            <a:avLst/>
          </a:prstGeom>
        </p:spPr>
        <p:txBody>
          <a:bodyPr/>
          <a:lstStyle/>
          <a:p>
            <a:endParaRPr kumimoji="1" lang="ja-JP" altLang="en-US" dirty="0"/>
          </a:p>
        </p:txBody>
      </p:sp>
    </p:spTree>
    <p:extLst>
      <p:ext uri="{BB962C8B-B14F-4D97-AF65-F5344CB8AC3E}">
        <p14:creationId xmlns:p14="http://schemas.microsoft.com/office/powerpoint/2010/main" val="332755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 xmlns:a16="http://schemas.microsoft.com/office/drawing/2014/main" id="{94F01AF6-B791-4ED2-A41E-63D142769C76}"/>
              </a:ext>
            </a:extLst>
          </p:cNvPr>
          <p:cNvSpPr>
            <a:spLocks noGrp="1"/>
          </p:cNvSpPr>
          <p:nvPr>
            <p:ph type="title"/>
          </p:nvPr>
        </p:nvSpPr>
        <p:spPr>
          <a:xfrm>
            <a:off x="923925" y="403225"/>
            <a:ext cx="11595100" cy="14605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 xmlns:a16="http://schemas.microsoft.com/office/drawing/2014/main" id="{6D554699-4355-4066-A668-1F7BD842BAB1}"/>
              </a:ext>
            </a:extLst>
          </p:cNvPr>
          <p:cNvSpPr>
            <a:spLocks noGrp="1"/>
          </p:cNvSpPr>
          <p:nvPr>
            <p:ph type="body" idx="1"/>
          </p:nvPr>
        </p:nvSpPr>
        <p:spPr>
          <a:xfrm>
            <a:off x="923925" y="2012950"/>
            <a:ext cx="11595100" cy="479742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 xmlns:a16="http://schemas.microsoft.com/office/drawing/2014/main" id="{C823C7B4-A184-44FF-BD99-20252DB6794D}"/>
              </a:ext>
            </a:extLst>
          </p:cNvPr>
          <p:cNvSpPr>
            <a:spLocks noGrp="1"/>
          </p:cNvSpPr>
          <p:nvPr>
            <p:ph type="dt" sz="half" idx="2"/>
          </p:nvPr>
        </p:nvSpPr>
        <p:spPr>
          <a:xfrm>
            <a:off x="923925" y="7008813"/>
            <a:ext cx="3024188" cy="401637"/>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フッター プレースホルダー 4">
            <a:extLst>
              <a:ext uri="{FF2B5EF4-FFF2-40B4-BE49-F238E27FC236}">
                <a16:creationId xmlns="" xmlns:a16="http://schemas.microsoft.com/office/drawing/2014/main" id="{613037FE-E6E7-4E13-9DEE-484512EBA553}"/>
              </a:ext>
            </a:extLst>
          </p:cNvPr>
          <p:cNvSpPr>
            <a:spLocks noGrp="1"/>
          </p:cNvSpPr>
          <p:nvPr>
            <p:ph type="ftr" sz="quarter" idx="3"/>
          </p:nvPr>
        </p:nvSpPr>
        <p:spPr>
          <a:xfrm>
            <a:off x="4452938" y="7008813"/>
            <a:ext cx="4537075" cy="401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 xmlns:a16="http://schemas.microsoft.com/office/drawing/2014/main" id="{DC10A6F8-2A27-49AF-893B-D1F83937820E}"/>
              </a:ext>
            </a:extLst>
          </p:cNvPr>
          <p:cNvSpPr>
            <a:spLocks noGrp="1"/>
          </p:cNvSpPr>
          <p:nvPr>
            <p:ph type="sldNum" sz="quarter" idx="4"/>
          </p:nvPr>
        </p:nvSpPr>
        <p:spPr>
          <a:xfrm>
            <a:off x="9494838" y="7008813"/>
            <a:ext cx="3024187" cy="401637"/>
          </a:xfrm>
          <a:prstGeom prst="rect">
            <a:avLst/>
          </a:prstGeom>
        </p:spPr>
        <p:txBody>
          <a:bodyPr vert="horz" lIns="91440" tIns="45720" rIns="91440" bIns="45720" rtlCol="0" anchor="ctr"/>
          <a:lstStyle>
            <a:lvl1pPr algn="r">
              <a:defRPr sz="1200">
                <a:solidFill>
                  <a:schemeClr val="tx1">
                    <a:tint val="75000"/>
                  </a:schemeClr>
                </a:solidFill>
              </a:defRPr>
            </a:lvl1pPr>
          </a:lstStyle>
          <a:p>
            <a:fld id="{B3FDE6EF-DB31-4A8C-802D-E0928B289C8C}" type="slidenum">
              <a:rPr kumimoji="1" lang="ja-JP" altLang="en-US" smtClean="0"/>
              <a:t>‹#›</a:t>
            </a:fld>
            <a:endParaRPr kumimoji="1" lang="ja-JP" altLang="en-US"/>
          </a:p>
        </p:txBody>
      </p:sp>
    </p:spTree>
    <p:extLst>
      <p:ext uri="{BB962C8B-B14F-4D97-AF65-F5344CB8AC3E}">
        <p14:creationId xmlns:p14="http://schemas.microsoft.com/office/powerpoint/2010/main" val="4146703733"/>
      </p:ext>
    </p:extLst>
  </p:cSld>
  <p:clrMap bg1="lt1" tx1="dk1" bg2="lt2" tx2="dk2" accent1="accent1" accent2="accent2" accent3="accent3" accent4="accent4" accent5="accent5" accent6="accent6" hlink="hlink" folHlink="folHlink"/>
  <p:sldLayoutIdLst>
    <p:sldLayoutId id="2147483673" r:id="rId1"/>
    <p:sldLayoutId id="2147483675" r:id="rId2"/>
    <p:sldLayoutId id="2147483701" r:id="rId3"/>
    <p:sldLayoutId id="2147483702" r:id="rId4"/>
    <p:sldLayoutId id="2147483703" r:id="rId5"/>
    <p:sldLayoutId id="2147483704" r:id="rId6"/>
    <p:sldLayoutId id="2147483705" r:id="rId7"/>
    <p:sldLayoutId id="2147483706" r:id="rId8"/>
    <p:sldLayoutId id="2147483707" r:id="rId9"/>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C0E3B0D-0C23-49BB-9DEC-5C0FDDCECAA1}"/>
              </a:ext>
            </a:extLst>
          </p:cNvPr>
          <p:cNvSpPr>
            <a:spLocks noGrp="1"/>
          </p:cNvSpPr>
          <p:nvPr>
            <p:ph type="ctrTitle"/>
          </p:nvPr>
        </p:nvSpPr>
        <p:spPr/>
        <p:txBody>
          <a:bodyPr/>
          <a:lstStyle/>
          <a:p>
            <a:r>
              <a:rPr kumimoji="1" lang="en-US" altLang="ja-JP" dirty="0"/>
              <a:t>WEB</a:t>
            </a:r>
            <a:r>
              <a:rPr kumimoji="1" lang="ja-JP" altLang="en-US" dirty="0"/>
              <a:t>説明会</a:t>
            </a:r>
          </a:p>
        </p:txBody>
      </p:sp>
      <p:sp>
        <p:nvSpPr>
          <p:cNvPr id="3" name="字幕 2">
            <a:extLst>
              <a:ext uri="{FF2B5EF4-FFF2-40B4-BE49-F238E27FC236}">
                <a16:creationId xmlns="" xmlns:a16="http://schemas.microsoft.com/office/drawing/2014/main" id="{AF4057BE-F485-4ED7-9B05-E8884C481661}"/>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5732909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F0F85DC5-ED37-4652-94D1-4A97A0E487E3}"/>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49080B5-C096-4755-9AF2-45D60825A704}"/>
              </a:ext>
            </a:extLst>
          </p:cNvPr>
          <p:cNvSpPr>
            <a:spLocks noGrp="1"/>
          </p:cNvSpPr>
          <p:nvPr>
            <p:ph type="sldNum" sz="quarter" idx="4"/>
          </p:nvPr>
        </p:nvSpPr>
        <p:spPr/>
        <p:txBody>
          <a:bodyPr/>
          <a:lstStyle/>
          <a:p>
            <a:fld id="{E4DD4CA9-FFF4-4929-B1F3-DD754470E6A2}" type="slidenum">
              <a:rPr lang="ja-JP" altLang="en-US" smtClean="0"/>
              <a:pPr/>
              <a:t>10</a:t>
            </a:fld>
            <a:endParaRPr lang="ja-JP" altLang="en-US" dirty="0"/>
          </a:p>
        </p:txBody>
      </p:sp>
      <p:sp>
        <p:nvSpPr>
          <p:cNvPr id="4" name="タイトル 3">
            <a:extLst>
              <a:ext uri="{FF2B5EF4-FFF2-40B4-BE49-F238E27FC236}">
                <a16:creationId xmlns="" xmlns:a16="http://schemas.microsoft.com/office/drawing/2014/main" id="{FCA06133-5E32-4E5A-9C96-0B68E10AC1F7}"/>
              </a:ext>
            </a:extLst>
          </p:cNvPr>
          <p:cNvSpPr>
            <a:spLocks noGrp="1"/>
          </p:cNvSpPr>
          <p:nvPr>
            <p:ph type="title"/>
          </p:nvPr>
        </p:nvSpPr>
        <p:spPr/>
        <p:txBody>
          <a:bodyPr/>
          <a:lstStyle/>
          <a:p>
            <a:r>
              <a:rPr kumimoji="1" lang="ja-JP" altLang="en-US" dirty="0"/>
              <a:t>世界各地で事業を展開</a:t>
            </a:r>
          </a:p>
        </p:txBody>
      </p:sp>
      <p:pic>
        <p:nvPicPr>
          <p:cNvPr id="14" name="図プレースホルダー 13">
            <a:extLst>
              <a:ext uri="{FF2B5EF4-FFF2-40B4-BE49-F238E27FC236}">
                <a16:creationId xmlns="" xmlns:a16="http://schemas.microsoft.com/office/drawing/2014/main" id="{62E2890A-7566-4344-B923-2795336ABA7C}"/>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59" r="59"/>
          <a:stretch>
            <a:fillRect/>
          </a:stretch>
        </p:blipFill>
        <p:spPr/>
      </p:pic>
      <p:pic>
        <p:nvPicPr>
          <p:cNvPr id="16" name="図プレースホルダー 15">
            <a:extLst>
              <a:ext uri="{FF2B5EF4-FFF2-40B4-BE49-F238E27FC236}">
                <a16:creationId xmlns="" xmlns:a16="http://schemas.microsoft.com/office/drawing/2014/main" id="{999595EB-FE6E-4A2B-A664-82B839ED84B9}"/>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34" r="34"/>
          <a:stretch>
            <a:fillRect/>
          </a:stretch>
        </p:blipFill>
        <p:spPr/>
      </p:pic>
      <p:pic>
        <p:nvPicPr>
          <p:cNvPr id="18" name="図プレースホルダー 17">
            <a:extLst>
              <a:ext uri="{FF2B5EF4-FFF2-40B4-BE49-F238E27FC236}">
                <a16:creationId xmlns="" xmlns:a16="http://schemas.microsoft.com/office/drawing/2014/main" id="{8A8F6566-4469-4310-AC2B-A36823C3030F}"/>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59" r="59"/>
          <a:stretch>
            <a:fillRect/>
          </a:stretch>
        </p:blipFill>
        <p:spPr/>
      </p:pic>
      <p:sp>
        <p:nvSpPr>
          <p:cNvPr id="8" name="正方形/長方形 7">
            <a:extLst>
              <a:ext uri="{FF2B5EF4-FFF2-40B4-BE49-F238E27FC236}">
                <a16:creationId xmlns="" xmlns:a16="http://schemas.microsoft.com/office/drawing/2014/main" id="{E6CCAFCA-B1B2-4E38-A39C-7F935573970B}"/>
              </a:ext>
            </a:extLst>
          </p:cNvPr>
          <p:cNvSpPr/>
          <p:nvPr/>
        </p:nvSpPr>
        <p:spPr>
          <a:xfrm>
            <a:off x="536686" y="1538059"/>
            <a:ext cx="4910319" cy="461665"/>
          </a:xfrm>
          <a:prstGeom prst="rect">
            <a:avLst/>
          </a:prstGeom>
        </p:spPr>
        <p:txBody>
          <a:bodyPr wrap="none">
            <a:spAutoFit/>
          </a:bodyPr>
          <a:lstStyle/>
          <a:p>
            <a:pPr>
              <a:defRPr/>
            </a:pP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売上高の</a:t>
            </a:r>
            <a:r>
              <a:rPr lang="en-US" altLang="ja-JP" sz="2400" b="1" dirty="0">
                <a:solidFill>
                  <a:schemeClr val="tx1">
                    <a:lumMod val="85000"/>
                    <a:lumOff val="15000"/>
                  </a:schemeClr>
                </a:solidFill>
                <a:latin typeface="メイリオ" panose="020B0604030504040204" pitchFamily="50" charset="-128"/>
                <a:ea typeface="メイリオ" panose="020B0604030504040204" pitchFamily="50" charset="-128"/>
              </a:rPr>
              <a:t>50</a:t>
            </a: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％は海外プロジェクト</a:t>
            </a:r>
          </a:p>
        </p:txBody>
      </p:sp>
      <p:sp>
        <p:nvSpPr>
          <p:cNvPr id="10" name="正方形/長方形 9">
            <a:extLst>
              <a:ext uri="{FF2B5EF4-FFF2-40B4-BE49-F238E27FC236}">
                <a16:creationId xmlns="" xmlns:a16="http://schemas.microsoft.com/office/drawing/2014/main" id="{E0485752-A2D4-48D9-8A6B-0527EF6A9862}"/>
              </a:ext>
            </a:extLst>
          </p:cNvPr>
          <p:cNvSpPr/>
          <p:nvPr/>
        </p:nvSpPr>
        <p:spPr>
          <a:xfrm>
            <a:off x="1369491" y="5575161"/>
            <a:ext cx="3005137" cy="40005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イラン石油コンビナート</a:t>
            </a:r>
          </a:p>
        </p:txBody>
      </p:sp>
      <p:sp>
        <p:nvSpPr>
          <p:cNvPr id="11" name="正方形/長方形 10">
            <a:extLst>
              <a:ext uri="{FF2B5EF4-FFF2-40B4-BE49-F238E27FC236}">
                <a16:creationId xmlns="" xmlns:a16="http://schemas.microsoft.com/office/drawing/2014/main" id="{4969BFBD-5330-4A29-891B-294B9718181F}"/>
              </a:ext>
            </a:extLst>
          </p:cNvPr>
          <p:cNvSpPr/>
          <p:nvPr/>
        </p:nvSpPr>
        <p:spPr>
          <a:xfrm>
            <a:off x="5476081" y="5575161"/>
            <a:ext cx="2493963" cy="40005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エジプト風力発電所</a:t>
            </a:r>
          </a:p>
        </p:txBody>
      </p:sp>
      <p:sp>
        <p:nvSpPr>
          <p:cNvPr id="12" name="正方形/長方形 11">
            <a:extLst>
              <a:ext uri="{FF2B5EF4-FFF2-40B4-BE49-F238E27FC236}">
                <a16:creationId xmlns="" xmlns:a16="http://schemas.microsoft.com/office/drawing/2014/main" id="{0D63956D-375E-4200-9D77-3431DAF612F6}"/>
              </a:ext>
            </a:extLst>
          </p:cNvPr>
          <p:cNvSpPr/>
          <p:nvPr/>
        </p:nvSpPr>
        <p:spPr>
          <a:xfrm>
            <a:off x="9452496" y="5575161"/>
            <a:ext cx="2236787" cy="40005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英国原子力発電所</a:t>
            </a:r>
          </a:p>
        </p:txBody>
      </p:sp>
    </p:spTree>
    <p:extLst>
      <p:ext uri="{BB962C8B-B14F-4D97-AF65-F5344CB8AC3E}">
        <p14:creationId xmlns:p14="http://schemas.microsoft.com/office/powerpoint/2010/main" val="115007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グローバル展開</a:t>
            </a:r>
          </a:p>
        </p:txBody>
      </p:sp>
      <p:sp>
        <p:nvSpPr>
          <p:cNvPr id="3" name="正方形/長方形 2">
            <a:extLst>
              <a:ext uri="{FF2B5EF4-FFF2-40B4-BE49-F238E27FC236}">
                <a16:creationId xmlns="" xmlns:a16="http://schemas.microsoft.com/office/drawing/2014/main" id="{1BDB2470-5647-4532-BD71-E6FF2C05E44F}"/>
              </a:ext>
            </a:extLst>
          </p:cNvPr>
          <p:cNvSpPr/>
          <p:nvPr/>
        </p:nvSpPr>
        <p:spPr>
          <a:xfrm>
            <a:off x="536686" y="1538059"/>
            <a:ext cx="3474028" cy="461665"/>
          </a:xfrm>
          <a:prstGeom prst="rect">
            <a:avLst/>
          </a:prstGeom>
        </p:spPr>
        <p:txBody>
          <a:bodyPr wrap="none">
            <a:spAutoFit/>
          </a:bodyPr>
          <a:lstStyle/>
          <a:p>
            <a:pPr>
              <a:defRPr/>
            </a:pP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世界</a:t>
            </a:r>
            <a:r>
              <a:rPr lang="en-US" altLang="ja-JP" sz="2400" b="1" dirty="0">
                <a:solidFill>
                  <a:schemeClr val="tx1">
                    <a:lumMod val="85000"/>
                    <a:lumOff val="15000"/>
                  </a:schemeClr>
                </a:solidFill>
                <a:latin typeface="メイリオ" panose="020B0604030504040204" pitchFamily="50" charset="-128"/>
                <a:ea typeface="メイリオ" panose="020B0604030504040204" pitchFamily="50" charset="-128"/>
              </a:rPr>
              <a:t>8</a:t>
            </a: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カ国 </a:t>
            </a:r>
            <a:r>
              <a:rPr lang="en-US" altLang="ja-JP" sz="2400" b="1" dirty="0">
                <a:solidFill>
                  <a:schemeClr val="tx1">
                    <a:lumMod val="85000"/>
                    <a:lumOff val="15000"/>
                  </a:schemeClr>
                </a:solidFill>
                <a:latin typeface="メイリオ" panose="020B0604030504040204" pitchFamily="50" charset="-128"/>
                <a:ea typeface="メイリオ" panose="020B0604030504040204" pitchFamily="50" charset="-128"/>
              </a:rPr>
              <a:t>9</a:t>
            </a: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拠点を展開</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11</a:t>
            </a:fld>
            <a:endParaRPr lang="ja-JP" altLang="en-US" dirty="0"/>
          </a:p>
        </p:txBody>
      </p:sp>
      <p:sp>
        <p:nvSpPr>
          <p:cNvPr id="10" name="正方形/長方形 9">
            <a:extLst>
              <a:ext uri="{FF2B5EF4-FFF2-40B4-BE49-F238E27FC236}">
                <a16:creationId xmlns="" xmlns:a16="http://schemas.microsoft.com/office/drawing/2014/main" id="{FF731C72-71DA-43B4-B429-36DCFD00357E}"/>
              </a:ext>
            </a:extLst>
          </p:cNvPr>
          <p:cNvSpPr/>
          <p:nvPr/>
        </p:nvSpPr>
        <p:spPr>
          <a:xfrm>
            <a:off x="2025402" y="2339975"/>
            <a:ext cx="9863138" cy="4429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11" name="Picture 5">
            <a:extLst>
              <a:ext uri="{FF2B5EF4-FFF2-40B4-BE49-F238E27FC236}">
                <a16:creationId xmlns="" xmlns:a16="http://schemas.microsoft.com/office/drawing/2014/main" id="{63A6A55D-C317-44F2-AC97-5BC3B35F0B9A}"/>
              </a:ext>
            </a:extLst>
          </p:cNvPr>
          <p:cNvPicPr>
            <a:picLocks noChangeAspect="1" noChangeArrowheads="1"/>
          </p:cNvPicPr>
          <p:nvPr/>
        </p:nvPicPr>
        <p:blipFill>
          <a:blip r:embed="rId2">
            <a:duotone>
              <a:srgbClr val="39527B">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3797409" y="2743314"/>
            <a:ext cx="6264275" cy="3349625"/>
          </a:xfrm>
          <a:prstGeom prst="rect">
            <a:avLst/>
          </a:prstGeom>
          <a:noFill/>
          <a:ln>
            <a:noFill/>
          </a:ln>
          <a:extLst/>
        </p:spPr>
      </p:pic>
      <p:sp>
        <p:nvSpPr>
          <p:cNvPr id="12" name="Freeform 257">
            <a:extLst>
              <a:ext uri="{FF2B5EF4-FFF2-40B4-BE49-F238E27FC236}">
                <a16:creationId xmlns="" xmlns:a16="http://schemas.microsoft.com/office/drawing/2014/main" id="{D08AF4CB-2052-4536-A674-D8B6570AD661}"/>
              </a:ext>
            </a:extLst>
          </p:cNvPr>
          <p:cNvSpPr>
            <a:spLocks/>
          </p:cNvSpPr>
          <p:nvPr/>
        </p:nvSpPr>
        <p:spPr bwMode="auto">
          <a:xfrm>
            <a:off x="6510090" y="3748088"/>
            <a:ext cx="87312" cy="79375"/>
          </a:xfrm>
          <a:custGeom>
            <a:avLst/>
            <a:gdLst>
              <a:gd name="T0" fmla="*/ 37657711 w 193"/>
              <a:gd name="T1" fmla="*/ 10780117 h 176"/>
              <a:gd name="T2" fmla="*/ 39295376 w 193"/>
              <a:gd name="T3" fmla="*/ 17695664 h 176"/>
              <a:gd name="T4" fmla="*/ 37862645 w 193"/>
              <a:gd name="T5" fmla="*/ 24407362 h 176"/>
              <a:gd name="T6" fmla="*/ 33769386 w 193"/>
              <a:gd name="T7" fmla="*/ 30305916 h 176"/>
              <a:gd name="T8" fmla="*/ 27424563 w 193"/>
              <a:gd name="T9" fmla="*/ 34170487 h 176"/>
              <a:gd name="T10" fmla="*/ 20056878 w 193"/>
              <a:gd name="T11" fmla="*/ 35594276 h 176"/>
              <a:gd name="T12" fmla="*/ 12484259 w 193"/>
              <a:gd name="T13" fmla="*/ 34373885 h 176"/>
              <a:gd name="T14" fmla="*/ 5935406 w 193"/>
              <a:gd name="T15" fmla="*/ 30712713 h 176"/>
              <a:gd name="T16" fmla="*/ 1637213 w 193"/>
              <a:gd name="T17" fmla="*/ 25017557 h 176"/>
              <a:gd name="T18" fmla="*/ 204482 w 193"/>
              <a:gd name="T19" fmla="*/ 18305408 h 176"/>
              <a:gd name="T20" fmla="*/ 1432731 w 193"/>
              <a:gd name="T21" fmla="*/ 11390313 h 176"/>
              <a:gd name="T22" fmla="*/ 5525990 w 193"/>
              <a:gd name="T23" fmla="*/ 5491758 h 176"/>
              <a:gd name="T24" fmla="*/ 11870360 w 193"/>
              <a:gd name="T25" fmla="*/ 1627188 h 176"/>
              <a:gd name="T26" fmla="*/ 19442980 w 193"/>
              <a:gd name="T27" fmla="*/ 203398 h 176"/>
              <a:gd name="T28" fmla="*/ 26810665 w 193"/>
              <a:gd name="T29" fmla="*/ 1423789 h 176"/>
              <a:gd name="T30" fmla="*/ 33359970 w 193"/>
              <a:gd name="T31" fmla="*/ 5084961 h 176"/>
              <a:gd name="T32" fmla="*/ 25582868 w 193"/>
              <a:gd name="T33" fmla="*/ 4271367 h 176"/>
              <a:gd name="T34" fmla="*/ 19442980 w 193"/>
              <a:gd name="T35" fmla="*/ 3254375 h 176"/>
              <a:gd name="T36" fmla="*/ 13098610 w 193"/>
              <a:gd name="T37" fmla="*/ 4474766 h 176"/>
              <a:gd name="T38" fmla="*/ 7777102 w 193"/>
              <a:gd name="T39" fmla="*/ 7729141 h 176"/>
              <a:gd name="T40" fmla="*/ 4297741 w 193"/>
              <a:gd name="T41" fmla="*/ 12610703 h 176"/>
              <a:gd name="T42" fmla="*/ 3274426 w 193"/>
              <a:gd name="T43" fmla="*/ 18305408 h 176"/>
              <a:gd name="T44" fmla="*/ 4502675 w 193"/>
              <a:gd name="T45" fmla="*/ 23797166 h 176"/>
              <a:gd name="T46" fmla="*/ 8186518 w 193"/>
              <a:gd name="T47" fmla="*/ 28475330 h 176"/>
              <a:gd name="T48" fmla="*/ 13712508 w 193"/>
              <a:gd name="T49" fmla="*/ 31526307 h 176"/>
              <a:gd name="T50" fmla="*/ 20056878 w 193"/>
              <a:gd name="T51" fmla="*/ 32543299 h 176"/>
              <a:gd name="T52" fmla="*/ 26196767 w 193"/>
              <a:gd name="T53" fmla="*/ 31322908 h 176"/>
              <a:gd name="T54" fmla="*/ 31517822 w 193"/>
              <a:gd name="T55" fmla="*/ 28068533 h 176"/>
              <a:gd name="T56" fmla="*/ 34997183 w 193"/>
              <a:gd name="T57" fmla="*/ 23186971 h 176"/>
              <a:gd name="T58" fmla="*/ 36225432 w 193"/>
              <a:gd name="T59" fmla="*/ 17695664 h 176"/>
              <a:gd name="T60" fmla="*/ 34792701 w 193"/>
              <a:gd name="T61" fmla="*/ 12000508 h 176"/>
              <a:gd name="T62" fmla="*/ 31108858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13" name="Rectangle 254">
            <a:extLst>
              <a:ext uri="{FF2B5EF4-FFF2-40B4-BE49-F238E27FC236}">
                <a16:creationId xmlns="" xmlns:a16="http://schemas.microsoft.com/office/drawing/2014/main" id="{0B5B010B-A898-439D-95CD-3299D6D8E154}"/>
              </a:ext>
            </a:extLst>
          </p:cNvPr>
          <p:cNvSpPr>
            <a:spLocks noChangeArrowheads="1"/>
          </p:cNvSpPr>
          <p:nvPr/>
        </p:nvSpPr>
        <p:spPr bwMode="auto">
          <a:xfrm>
            <a:off x="6498977" y="2535238"/>
            <a:ext cx="15001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defRPr/>
            </a:pPr>
            <a:r>
              <a:rPr kumimoji="0" lang="ja-JP" altLang="en-US" b="1" dirty="0">
                <a:solidFill>
                  <a:schemeClr val="accent2">
                    <a:lumMod val="50000"/>
                  </a:schemeClr>
                </a:solidFill>
                <a:latin typeface="メイリオ" panose="020B0604030504040204" pitchFamily="50" charset="-128"/>
                <a:ea typeface="メイリオ" panose="020B0604030504040204" pitchFamily="50" charset="-128"/>
              </a:rPr>
              <a:t>北京事業所</a:t>
            </a:r>
            <a:endParaRPr kumimoji="0" lang="ja-JP" altLang="ja-JP" dirty="0">
              <a:solidFill>
                <a:schemeClr val="accent2">
                  <a:lumMod val="50000"/>
                </a:schemeClr>
              </a:solidFill>
              <a:latin typeface="メイリオ" panose="020B0604030504040204" pitchFamily="50" charset="-128"/>
              <a:ea typeface="メイリオ" panose="020B0604030504040204" pitchFamily="50" charset="-128"/>
            </a:endParaRPr>
          </a:p>
        </p:txBody>
      </p:sp>
      <p:cxnSp>
        <p:nvCxnSpPr>
          <p:cNvPr id="14" name="直線矢印コネクタ 13">
            <a:extLst>
              <a:ext uri="{FF2B5EF4-FFF2-40B4-BE49-F238E27FC236}">
                <a16:creationId xmlns="" xmlns:a16="http://schemas.microsoft.com/office/drawing/2014/main" id="{32469595-D2F6-4F87-A086-D2E3620AEA60}"/>
              </a:ext>
            </a:extLst>
          </p:cNvPr>
          <p:cNvCxnSpPr>
            <a:cxnSpLocks/>
          </p:cNvCxnSpPr>
          <p:nvPr/>
        </p:nvCxnSpPr>
        <p:spPr>
          <a:xfrm flipH="1">
            <a:off x="6584702" y="2789238"/>
            <a:ext cx="273050" cy="931862"/>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Freeform 257">
            <a:extLst>
              <a:ext uri="{FF2B5EF4-FFF2-40B4-BE49-F238E27FC236}">
                <a16:creationId xmlns="" xmlns:a16="http://schemas.microsoft.com/office/drawing/2014/main" id="{7CEEE313-CEA3-44BD-B132-27A033D9AD81}"/>
              </a:ext>
            </a:extLst>
          </p:cNvPr>
          <p:cNvSpPr>
            <a:spLocks/>
          </p:cNvSpPr>
          <p:nvPr/>
        </p:nvSpPr>
        <p:spPr bwMode="auto">
          <a:xfrm>
            <a:off x="6476752" y="3963988"/>
            <a:ext cx="87313" cy="79375"/>
          </a:xfrm>
          <a:custGeom>
            <a:avLst/>
            <a:gdLst>
              <a:gd name="T0" fmla="*/ 37658142 w 193"/>
              <a:gd name="T1" fmla="*/ 10780117 h 176"/>
              <a:gd name="T2" fmla="*/ 39295826 w 193"/>
              <a:gd name="T3" fmla="*/ 17695664 h 176"/>
              <a:gd name="T4" fmla="*/ 37863079 w 193"/>
              <a:gd name="T5" fmla="*/ 24407362 h 176"/>
              <a:gd name="T6" fmla="*/ 33769773 w 193"/>
              <a:gd name="T7" fmla="*/ 30305916 h 176"/>
              <a:gd name="T8" fmla="*/ 27424878 w 193"/>
              <a:gd name="T9" fmla="*/ 34170487 h 176"/>
              <a:gd name="T10" fmla="*/ 20057108 w 193"/>
              <a:gd name="T11" fmla="*/ 35594276 h 176"/>
              <a:gd name="T12" fmla="*/ 12484402 w 193"/>
              <a:gd name="T13" fmla="*/ 34373885 h 176"/>
              <a:gd name="T14" fmla="*/ 5935474 w 193"/>
              <a:gd name="T15" fmla="*/ 30712713 h 176"/>
              <a:gd name="T16" fmla="*/ 1637232 w 193"/>
              <a:gd name="T17" fmla="*/ 25017557 h 176"/>
              <a:gd name="T18" fmla="*/ 204484 w 193"/>
              <a:gd name="T19" fmla="*/ 18305408 h 176"/>
              <a:gd name="T20" fmla="*/ 1432748 w 193"/>
              <a:gd name="T21" fmla="*/ 11390313 h 176"/>
              <a:gd name="T22" fmla="*/ 5526053 w 193"/>
              <a:gd name="T23" fmla="*/ 5491758 h 176"/>
              <a:gd name="T24" fmla="*/ 11870496 w 193"/>
              <a:gd name="T25" fmla="*/ 1627188 h 176"/>
              <a:gd name="T26" fmla="*/ 19443203 w 193"/>
              <a:gd name="T27" fmla="*/ 203398 h 176"/>
              <a:gd name="T28" fmla="*/ 26810972 w 193"/>
              <a:gd name="T29" fmla="*/ 1423789 h 176"/>
              <a:gd name="T30" fmla="*/ 33360352 w 193"/>
              <a:gd name="T31" fmla="*/ 5084961 h 176"/>
              <a:gd name="T32" fmla="*/ 25583161 w 193"/>
              <a:gd name="T33" fmla="*/ 4271367 h 176"/>
              <a:gd name="T34" fmla="*/ 19443203 w 193"/>
              <a:gd name="T35" fmla="*/ 3254375 h 176"/>
              <a:gd name="T36" fmla="*/ 13098760 w 193"/>
              <a:gd name="T37" fmla="*/ 4474766 h 176"/>
              <a:gd name="T38" fmla="*/ 7777191 w 193"/>
              <a:gd name="T39" fmla="*/ 7729141 h 176"/>
              <a:gd name="T40" fmla="*/ 4297790 w 193"/>
              <a:gd name="T41" fmla="*/ 12610703 h 176"/>
              <a:gd name="T42" fmla="*/ 3274464 w 193"/>
              <a:gd name="T43" fmla="*/ 18305408 h 176"/>
              <a:gd name="T44" fmla="*/ 4502727 w 193"/>
              <a:gd name="T45" fmla="*/ 23797166 h 176"/>
              <a:gd name="T46" fmla="*/ 8186612 w 193"/>
              <a:gd name="T47" fmla="*/ 28475330 h 176"/>
              <a:gd name="T48" fmla="*/ 13712665 w 193"/>
              <a:gd name="T49" fmla="*/ 31526307 h 176"/>
              <a:gd name="T50" fmla="*/ 20057108 w 193"/>
              <a:gd name="T51" fmla="*/ 32543299 h 176"/>
              <a:gd name="T52" fmla="*/ 26197067 w 193"/>
              <a:gd name="T53" fmla="*/ 31322908 h 176"/>
              <a:gd name="T54" fmla="*/ 31518183 w 193"/>
              <a:gd name="T55" fmla="*/ 28068533 h 176"/>
              <a:gd name="T56" fmla="*/ 34997584 w 193"/>
              <a:gd name="T57" fmla="*/ 23186971 h 176"/>
              <a:gd name="T58" fmla="*/ 36225847 w 193"/>
              <a:gd name="T59" fmla="*/ 17695664 h 176"/>
              <a:gd name="T60" fmla="*/ 34793100 w 193"/>
              <a:gd name="T61" fmla="*/ 12000508 h 176"/>
              <a:gd name="T62" fmla="*/ 31109215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22" name="Rectangle 254">
            <a:extLst>
              <a:ext uri="{FF2B5EF4-FFF2-40B4-BE49-F238E27FC236}">
                <a16:creationId xmlns="" xmlns:a16="http://schemas.microsoft.com/office/drawing/2014/main" id="{AF7CD5CE-70A1-441F-A5E7-CCE453F42597}"/>
              </a:ext>
            </a:extLst>
          </p:cNvPr>
          <p:cNvSpPr>
            <a:spLocks noChangeArrowheads="1"/>
          </p:cNvSpPr>
          <p:nvPr/>
        </p:nvSpPr>
        <p:spPr bwMode="auto">
          <a:xfrm>
            <a:off x="4573340" y="2646363"/>
            <a:ext cx="1501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defTabSz="914400">
              <a:defRPr/>
            </a:pPr>
            <a:r>
              <a:rPr kumimoji="0" lang="ja-JP" altLang="en-US" b="1" dirty="0">
                <a:solidFill>
                  <a:schemeClr val="accent2">
                    <a:lumMod val="50000"/>
                  </a:schemeClr>
                </a:solidFill>
                <a:latin typeface="メイリオ" panose="020B0604030504040204" pitchFamily="50" charset="-128"/>
                <a:ea typeface="メイリオ" panose="020B0604030504040204" pitchFamily="50" charset="-128"/>
              </a:rPr>
              <a:t>上海事業所</a:t>
            </a:r>
            <a:endParaRPr kumimoji="0" lang="ja-JP" altLang="ja-JP" dirty="0">
              <a:solidFill>
                <a:schemeClr val="accent2">
                  <a:lumMod val="50000"/>
                </a:schemeClr>
              </a:solidFill>
              <a:latin typeface="メイリオ" panose="020B0604030504040204" pitchFamily="50" charset="-128"/>
              <a:ea typeface="メイリオ" panose="020B0604030504040204" pitchFamily="50" charset="-128"/>
            </a:endParaRPr>
          </a:p>
        </p:txBody>
      </p:sp>
      <p:cxnSp>
        <p:nvCxnSpPr>
          <p:cNvPr id="23" name="直線矢印コネクタ 22">
            <a:extLst>
              <a:ext uri="{FF2B5EF4-FFF2-40B4-BE49-F238E27FC236}">
                <a16:creationId xmlns="" xmlns:a16="http://schemas.microsoft.com/office/drawing/2014/main" id="{B27CC19F-D348-453E-92A1-3E1706A4D8A0}"/>
              </a:ext>
            </a:extLst>
          </p:cNvPr>
          <p:cNvCxnSpPr>
            <a:cxnSpLocks/>
          </p:cNvCxnSpPr>
          <p:nvPr/>
        </p:nvCxnSpPr>
        <p:spPr>
          <a:xfrm>
            <a:off x="5573465" y="2922588"/>
            <a:ext cx="912812" cy="1058862"/>
          </a:xfrm>
          <a:prstGeom prst="straightConnector1">
            <a:avLst/>
          </a:prstGeom>
          <a:ln>
            <a:solidFill>
              <a:schemeClr val="accent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4" name="Freeform 257">
            <a:extLst>
              <a:ext uri="{FF2B5EF4-FFF2-40B4-BE49-F238E27FC236}">
                <a16:creationId xmlns="" xmlns:a16="http://schemas.microsoft.com/office/drawing/2014/main" id="{A82BFF57-A9B2-425E-947A-C48C5081D113}"/>
              </a:ext>
            </a:extLst>
          </p:cNvPr>
          <p:cNvSpPr>
            <a:spLocks/>
          </p:cNvSpPr>
          <p:nvPr/>
        </p:nvSpPr>
        <p:spPr bwMode="auto">
          <a:xfrm>
            <a:off x="6189415" y="4387850"/>
            <a:ext cx="87312" cy="79375"/>
          </a:xfrm>
          <a:custGeom>
            <a:avLst/>
            <a:gdLst>
              <a:gd name="T0" fmla="*/ 37657711 w 193"/>
              <a:gd name="T1" fmla="*/ 10780117 h 176"/>
              <a:gd name="T2" fmla="*/ 39295376 w 193"/>
              <a:gd name="T3" fmla="*/ 17695664 h 176"/>
              <a:gd name="T4" fmla="*/ 37862645 w 193"/>
              <a:gd name="T5" fmla="*/ 24407362 h 176"/>
              <a:gd name="T6" fmla="*/ 33769386 w 193"/>
              <a:gd name="T7" fmla="*/ 30305916 h 176"/>
              <a:gd name="T8" fmla="*/ 27424563 w 193"/>
              <a:gd name="T9" fmla="*/ 34170487 h 176"/>
              <a:gd name="T10" fmla="*/ 20056878 w 193"/>
              <a:gd name="T11" fmla="*/ 35594276 h 176"/>
              <a:gd name="T12" fmla="*/ 12484259 w 193"/>
              <a:gd name="T13" fmla="*/ 34373885 h 176"/>
              <a:gd name="T14" fmla="*/ 5935406 w 193"/>
              <a:gd name="T15" fmla="*/ 30712713 h 176"/>
              <a:gd name="T16" fmla="*/ 1637213 w 193"/>
              <a:gd name="T17" fmla="*/ 25017557 h 176"/>
              <a:gd name="T18" fmla="*/ 204482 w 193"/>
              <a:gd name="T19" fmla="*/ 18305408 h 176"/>
              <a:gd name="T20" fmla="*/ 1432731 w 193"/>
              <a:gd name="T21" fmla="*/ 11390313 h 176"/>
              <a:gd name="T22" fmla="*/ 5525990 w 193"/>
              <a:gd name="T23" fmla="*/ 5491758 h 176"/>
              <a:gd name="T24" fmla="*/ 11870360 w 193"/>
              <a:gd name="T25" fmla="*/ 1627188 h 176"/>
              <a:gd name="T26" fmla="*/ 19442980 w 193"/>
              <a:gd name="T27" fmla="*/ 203398 h 176"/>
              <a:gd name="T28" fmla="*/ 26810665 w 193"/>
              <a:gd name="T29" fmla="*/ 1423789 h 176"/>
              <a:gd name="T30" fmla="*/ 33359970 w 193"/>
              <a:gd name="T31" fmla="*/ 5084961 h 176"/>
              <a:gd name="T32" fmla="*/ 25582868 w 193"/>
              <a:gd name="T33" fmla="*/ 4271367 h 176"/>
              <a:gd name="T34" fmla="*/ 19442980 w 193"/>
              <a:gd name="T35" fmla="*/ 3254375 h 176"/>
              <a:gd name="T36" fmla="*/ 13098610 w 193"/>
              <a:gd name="T37" fmla="*/ 4474766 h 176"/>
              <a:gd name="T38" fmla="*/ 7777102 w 193"/>
              <a:gd name="T39" fmla="*/ 7729141 h 176"/>
              <a:gd name="T40" fmla="*/ 4297741 w 193"/>
              <a:gd name="T41" fmla="*/ 12610703 h 176"/>
              <a:gd name="T42" fmla="*/ 3274426 w 193"/>
              <a:gd name="T43" fmla="*/ 18305408 h 176"/>
              <a:gd name="T44" fmla="*/ 4502675 w 193"/>
              <a:gd name="T45" fmla="*/ 23797166 h 176"/>
              <a:gd name="T46" fmla="*/ 8186518 w 193"/>
              <a:gd name="T47" fmla="*/ 28475330 h 176"/>
              <a:gd name="T48" fmla="*/ 13712508 w 193"/>
              <a:gd name="T49" fmla="*/ 31526307 h 176"/>
              <a:gd name="T50" fmla="*/ 20056878 w 193"/>
              <a:gd name="T51" fmla="*/ 32543299 h 176"/>
              <a:gd name="T52" fmla="*/ 26196767 w 193"/>
              <a:gd name="T53" fmla="*/ 31322908 h 176"/>
              <a:gd name="T54" fmla="*/ 31517822 w 193"/>
              <a:gd name="T55" fmla="*/ 28068533 h 176"/>
              <a:gd name="T56" fmla="*/ 34997183 w 193"/>
              <a:gd name="T57" fmla="*/ 23186971 h 176"/>
              <a:gd name="T58" fmla="*/ 36225432 w 193"/>
              <a:gd name="T59" fmla="*/ 17695664 h 176"/>
              <a:gd name="T60" fmla="*/ 34792701 w 193"/>
              <a:gd name="T61" fmla="*/ 12000508 h 176"/>
              <a:gd name="T62" fmla="*/ 31108858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25" name="Freeform 257">
            <a:extLst>
              <a:ext uri="{FF2B5EF4-FFF2-40B4-BE49-F238E27FC236}">
                <a16:creationId xmlns="" xmlns:a16="http://schemas.microsoft.com/office/drawing/2014/main" id="{AA151348-1968-44B1-B877-23E12E7A5EDC}"/>
              </a:ext>
            </a:extLst>
          </p:cNvPr>
          <p:cNvSpPr>
            <a:spLocks/>
          </p:cNvSpPr>
          <p:nvPr/>
        </p:nvSpPr>
        <p:spPr bwMode="auto">
          <a:xfrm>
            <a:off x="6271965" y="4440238"/>
            <a:ext cx="87312" cy="79375"/>
          </a:xfrm>
          <a:custGeom>
            <a:avLst/>
            <a:gdLst>
              <a:gd name="T0" fmla="*/ 37657711 w 193"/>
              <a:gd name="T1" fmla="*/ 10780117 h 176"/>
              <a:gd name="T2" fmla="*/ 39295376 w 193"/>
              <a:gd name="T3" fmla="*/ 17695664 h 176"/>
              <a:gd name="T4" fmla="*/ 37862645 w 193"/>
              <a:gd name="T5" fmla="*/ 24407362 h 176"/>
              <a:gd name="T6" fmla="*/ 33769386 w 193"/>
              <a:gd name="T7" fmla="*/ 30305916 h 176"/>
              <a:gd name="T8" fmla="*/ 27424563 w 193"/>
              <a:gd name="T9" fmla="*/ 34170487 h 176"/>
              <a:gd name="T10" fmla="*/ 20056878 w 193"/>
              <a:gd name="T11" fmla="*/ 35594276 h 176"/>
              <a:gd name="T12" fmla="*/ 12484259 w 193"/>
              <a:gd name="T13" fmla="*/ 34373885 h 176"/>
              <a:gd name="T14" fmla="*/ 5935406 w 193"/>
              <a:gd name="T15" fmla="*/ 30712713 h 176"/>
              <a:gd name="T16" fmla="*/ 1637213 w 193"/>
              <a:gd name="T17" fmla="*/ 25017557 h 176"/>
              <a:gd name="T18" fmla="*/ 204482 w 193"/>
              <a:gd name="T19" fmla="*/ 18305408 h 176"/>
              <a:gd name="T20" fmla="*/ 1432731 w 193"/>
              <a:gd name="T21" fmla="*/ 11390313 h 176"/>
              <a:gd name="T22" fmla="*/ 5525990 w 193"/>
              <a:gd name="T23" fmla="*/ 5491758 h 176"/>
              <a:gd name="T24" fmla="*/ 11870360 w 193"/>
              <a:gd name="T25" fmla="*/ 1627188 h 176"/>
              <a:gd name="T26" fmla="*/ 19442980 w 193"/>
              <a:gd name="T27" fmla="*/ 203398 h 176"/>
              <a:gd name="T28" fmla="*/ 26810665 w 193"/>
              <a:gd name="T29" fmla="*/ 1423789 h 176"/>
              <a:gd name="T30" fmla="*/ 33359970 w 193"/>
              <a:gd name="T31" fmla="*/ 5084961 h 176"/>
              <a:gd name="T32" fmla="*/ 25582868 w 193"/>
              <a:gd name="T33" fmla="*/ 4271367 h 176"/>
              <a:gd name="T34" fmla="*/ 19442980 w 193"/>
              <a:gd name="T35" fmla="*/ 3254375 h 176"/>
              <a:gd name="T36" fmla="*/ 13098610 w 193"/>
              <a:gd name="T37" fmla="*/ 4474766 h 176"/>
              <a:gd name="T38" fmla="*/ 7777102 w 193"/>
              <a:gd name="T39" fmla="*/ 7729141 h 176"/>
              <a:gd name="T40" fmla="*/ 4297741 w 193"/>
              <a:gd name="T41" fmla="*/ 12610703 h 176"/>
              <a:gd name="T42" fmla="*/ 3274426 w 193"/>
              <a:gd name="T43" fmla="*/ 18305408 h 176"/>
              <a:gd name="T44" fmla="*/ 4502675 w 193"/>
              <a:gd name="T45" fmla="*/ 23797166 h 176"/>
              <a:gd name="T46" fmla="*/ 8186518 w 193"/>
              <a:gd name="T47" fmla="*/ 28475330 h 176"/>
              <a:gd name="T48" fmla="*/ 13712508 w 193"/>
              <a:gd name="T49" fmla="*/ 31526307 h 176"/>
              <a:gd name="T50" fmla="*/ 20056878 w 193"/>
              <a:gd name="T51" fmla="*/ 32543299 h 176"/>
              <a:gd name="T52" fmla="*/ 26196767 w 193"/>
              <a:gd name="T53" fmla="*/ 31322908 h 176"/>
              <a:gd name="T54" fmla="*/ 31517822 w 193"/>
              <a:gd name="T55" fmla="*/ 28068533 h 176"/>
              <a:gd name="T56" fmla="*/ 34997183 w 193"/>
              <a:gd name="T57" fmla="*/ 23186971 h 176"/>
              <a:gd name="T58" fmla="*/ 36225432 w 193"/>
              <a:gd name="T59" fmla="*/ 17695664 h 176"/>
              <a:gd name="T60" fmla="*/ 34792701 w 193"/>
              <a:gd name="T61" fmla="*/ 12000508 h 176"/>
              <a:gd name="T62" fmla="*/ 31108858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26" name="Freeform 257">
            <a:extLst>
              <a:ext uri="{FF2B5EF4-FFF2-40B4-BE49-F238E27FC236}">
                <a16:creationId xmlns="" xmlns:a16="http://schemas.microsoft.com/office/drawing/2014/main" id="{5B85264D-59C5-449E-9D8F-16D6FE3F36AC}"/>
              </a:ext>
            </a:extLst>
          </p:cNvPr>
          <p:cNvSpPr>
            <a:spLocks/>
          </p:cNvSpPr>
          <p:nvPr/>
        </p:nvSpPr>
        <p:spPr bwMode="auto">
          <a:xfrm>
            <a:off x="6089402" y="4306888"/>
            <a:ext cx="87313" cy="79375"/>
          </a:xfrm>
          <a:custGeom>
            <a:avLst/>
            <a:gdLst>
              <a:gd name="T0" fmla="*/ 37658142 w 193"/>
              <a:gd name="T1" fmla="*/ 10780117 h 176"/>
              <a:gd name="T2" fmla="*/ 39295826 w 193"/>
              <a:gd name="T3" fmla="*/ 17695664 h 176"/>
              <a:gd name="T4" fmla="*/ 37863079 w 193"/>
              <a:gd name="T5" fmla="*/ 24407362 h 176"/>
              <a:gd name="T6" fmla="*/ 33769773 w 193"/>
              <a:gd name="T7" fmla="*/ 30305916 h 176"/>
              <a:gd name="T8" fmla="*/ 27424878 w 193"/>
              <a:gd name="T9" fmla="*/ 34170487 h 176"/>
              <a:gd name="T10" fmla="*/ 20057108 w 193"/>
              <a:gd name="T11" fmla="*/ 35594276 h 176"/>
              <a:gd name="T12" fmla="*/ 12484402 w 193"/>
              <a:gd name="T13" fmla="*/ 34373885 h 176"/>
              <a:gd name="T14" fmla="*/ 5935474 w 193"/>
              <a:gd name="T15" fmla="*/ 30712713 h 176"/>
              <a:gd name="T16" fmla="*/ 1637232 w 193"/>
              <a:gd name="T17" fmla="*/ 25017557 h 176"/>
              <a:gd name="T18" fmla="*/ 204484 w 193"/>
              <a:gd name="T19" fmla="*/ 18305408 h 176"/>
              <a:gd name="T20" fmla="*/ 1432748 w 193"/>
              <a:gd name="T21" fmla="*/ 11390313 h 176"/>
              <a:gd name="T22" fmla="*/ 5526053 w 193"/>
              <a:gd name="T23" fmla="*/ 5491758 h 176"/>
              <a:gd name="T24" fmla="*/ 11870496 w 193"/>
              <a:gd name="T25" fmla="*/ 1627188 h 176"/>
              <a:gd name="T26" fmla="*/ 19443203 w 193"/>
              <a:gd name="T27" fmla="*/ 203398 h 176"/>
              <a:gd name="T28" fmla="*/ 26810972 w 193"/>
              <a:gd name="T29" fmla="*/ 1423789 h 176"/>
              <a:gd name="T30" fmla="*/ 33360352 w 193"/>
              <a:gd name="T31" fmla="*/ 5084961 h 176"/>
              <a:gd name="T32" fmla="*/ 25583161 w 193"/>
              <a:gd name="T33" fmla="*/ 4271367 h 176"/>
              <a:gd name="T34" fmla="*/ 19443203 w 193"/>
              <a:gd name="T35" fmla="*/ 3254375 h 176"/>
              <a:gd name="T36" fmla="*/ 13098760 w 193"/>
              <a:gd name="T37" fmla="*/ 4474766 h 176"/>
              <a:gd name="T38" fmla="*/ 7777191 w 193"/>
              <a:gd name="T39" fmla="*/ 7729141 h 176"/>
              <a:gd name="T40" fmla="*/ 4297790 w 193"/>
              <a:gd name="T41" fmla="*/ 12610703 h 176"/>
              <a:gd name="T42" fmla="*/ 3274464 w 193"/>
              <a:gd name="T43" fmla="*/ 18305408 h 176"/>
              <a:gd name="T44" fmla="*/ 4502727 w 193"/>
              <a:gd name="T45" fmla="*/ 23797166 h 176"/>
              <a:gd name="T46" fmla="*/ 8186612 w 193"/>
              <a:gd name="T47" fmla="*/ 28475330 h 176"/>
              <a:gd name="T48" fmla="*/ 13712665 w 193"/>
              <a:gd name="T49" fmla="*/ 31526307 h 176"/>
              <a:gd name="T50" fmla="*/ 20057108 w 193"/>
              <a:gd name="T51" fmla="*/ 32543299 h 176"/>
              <a:gd name="T52" fmla="*/ 26197067 w 193"/>
              <a:gd name="T53" fmla="*/ 31322908 h 176"/>
              <a:gd name="T54" fmla="*/ 31518183 w 193"/>
              <a:gd name="T55" fmla="*/ 28068533 h 176"/>
              <a:gd name="T56" fmla="*/ 34997584 w 193"/>
              <a:gd name="T57" fmla="*/ 23186971 h 176"/>
              <a:gd name="T58" fmla="*/ 36225847 w 193"/>
              <a:gd name="T59" fmla="*/ 17695664 h 176"/>
              <a:gd name="T60" fmla="*/ 34793100 w 193"/>
              <a:gd name="T61" fmla="*/ 12000508 h 176"/>
              <a:gd name="T62" fmla="*/ 31109215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27" name="Freeform 257">
            <a:extLst>
              <a:ext uri="{FF2B5EF4-FFF2-40B4-BE49-F238E27FC236}">
                <a16:creationId xmlns="" xmlns:a16="http://schemas.microsoft.com/office/drawing/2014/main" id="{51CF3701-6893-4C52-9AAE-535D20038389}"/>
              </a:ext>
            </a:extLst>
          </p:cNvPr>
          <p:cNvSpPr>
            <a:spLocks/>
          </p:cNvSpPr>
          <p:nvPr/>
        </p:nvSpPr>
        <p:spPr bwMode="auto">
          <a:xfrm>
            <a:off x="6168777" y="4584700"/>
            <a:ext cx="87313" cy="79375"/>
          </a:xfrm>
          <a:custGeom>
            <a:avLst/>
            <a:gdLst>
              <a:gd name="T0" fmla="*/ 37658142 w 193"/>
              <a:gd name="T1" fmla="*/ 10780117 h 176"/>
              <a:gd name="T2" fmla="*/ 39295826 w 193"/>
              <a:gd name="T3" fmla="*/ 17695664 h 176"/>
              <a:gd name="T4" fmla="*/ 37863079 w 193"/>
              <a:gd name="T5" fmla="*/ 24407362 h 176"/>
              <a:gd name="T6" fmla="*/ 33769773 w 193"/>
              <a:gd name="T7" fmla="*/ 30305916 h 176"/>
              <a:gd name="T8" fmla="*/ 27424878 w 193"/>
              <a:gd name="T9" fmla="*/ 34170487 h 176"/>
              <a:gd name="T10" fmla="*/ 20057108 w 193"/>
              <a:gd name="T11" fmla="*/ 35594276 h 176"/>
              <a:gd name="T12" fmla="*/ 12484402 w 193"/>
              <a:gd name="T13" fmla="*/ 34373885 h 176"/>
              <a:gd name="T14" fmla="*/ 5935474 w 193"/>
              <a:gd name="T15" fmla="*/ 30712713 h 176"/>
              <a:gd name="T16" fmla="*/ 1637232 w 193"/>
              <a:gd name="T17" fmla="*/ 25017557 h 176"/>
              <a:gd name="T18" fmla="*/ 204484 w 193"/>
              <a:gd name="T19" fmla="*/ 18305408 h 176"/>
              <a:gd name="T20" fmla="*/ 1432748 w 193"/>
              <a:gd name="T21" fmla="*/ 11390313 h 176"/>
              <a:gd name="T22" fmla="*/ 5526053 w 193"/>
              <a:gd name="T23" fmla="*/ 5491758 h 176"/>
              <a:gd name="T24" fmla="*/ 11870496 w 193"/>
              <a:gd name="T25" fmla="*/ 1627188 h 176"/>
              <a:gd name="T26" fmla="*/ 19443203 w 193"/>
              <a:gd name="T27" fmla="*/ 203398 h 176"/>
              <a:gd name="T28" fmla="*/ 26810972 w 193"/>
              <a:gd name="T29" fmla="*/ 1423789 h 176"/>
              <a:gd name="T30" fmla="*/ 33360352 w 193"/>
              <a:gd name="T31" fmla="*/ 5084961 h 176"/>
              <a:gd name="T32" fmla="*/ 25583161 w 193"/>
              <a:gd name="T33" fmla="*/ 4271367 h 176"/>
              <a:gd name="T34" fmla="*/ 19443203 w 193"/>
              <a:gd name="T35" fmla="*/ 3254375 h 176"/>
              <a:gd name="T36" fmla="*/ 13098760 w 193"/>
              <a:gd name="T37" fmla="*/ 4474766 h 176"/>
              <a:gd name="T38" fmla="*/ 7777191 w 193"/>
              <a:gd name="T39" fmla="*/ 7729141 h 176"/>
              <a:gd name="T40" fmla="*/ 4297790 w 193"/>
              <a:gd name="T41" fmla="*/ 12610703 h 176"/>
              <a:gd name="T42" fmla="*/ 3274464 w 193"/>
              <a:gd name="T43" fmla="*/ 18305408 h 176"/>
              <a:gd name="T44" fmla="*/ 4502727 w 193"/>
              <a:gd name="T45" fmla="*/ 23797166 h 176"/>
              <a:gd name="T46" fmla="*/ 8186612 w 193"/>
              <a:gd name="T47" fmla="*/ 28475330 h 176"/>
              <a:gd name="T48" fmla="*/ 13712665 w 193"/>
              <a:gd name="T49" fmla="*/ 31526307 h 176"/>
              <a:gd name="T50" fmla="*/ 20057108 w 193"/>
              <a:gd name="T51" fmla="*/ 32543299 h 176"/>
              <a:gd name="T52" fmla="*/ 26197067 w 193"/>
              <a:gd name="T53" fmla="*/ 31322908 h 176"/>
              <a:gd name="T54" fmla="*/ 31518183 w 193"/>
              <a:gd name="T55" fmla="*/ 28068533 h 176"/>
              <a:gd name="T56" fmla="*/ 34997584 w 193"/>
              <a:gd name="T57" fmla="*/ 23186971 h 176"/>
              <a:gd name="T58" fmla="*/ 36225847 w 193"/>
              <a:gd name="T59" fmla="*/ 17695664 h 176"/>
              <a:gd name="T60" fmla="*/ 34793100 w 193"/>
              <a:gd name="T61" fmla="*/ 12000508 h 176"/>
              <a:gd name="T62" fmla="*/ 31109215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28" name="Freeform 257">
            <a:extLst>
              <a:ext uri="{FF2B5EF4-FFF2-40B4-BE49-F238E27FC236}">
                <a16:creationId xmlns="" xmlns:a16="http://schemas.microsoft.com/office/drawing/2014/main" id="{5A8F2089-0A80-45EC-9DA9-E9F195C338E3}"/>
              </a:ext>
            </a:extLst>
          </p:cNvPr>
          <p:cNvSpPr>
            <a:spLocks/>
          </p:cNvSpPr>
          <p:nvPr/>
        </p:nvSpPr>
        <p:spPr bwMode="auto">
          <a:xfrm>
            <a:off x="4916240" y="3559175"/>
            <a:ext cx="87312" cy="79375"/>
          </a:xfrm>
          <a:custGeom>
            <a:avLst/>
            <a:gdLst>
              <a:gd name="T0" fmla="*/ 37657711 w 193"/>
              <a:gd name="T1" fmla="*/ 10780117 h 176"/>
              <a:gd name="T2" fmla="*/ 39295376 w 193"/>
              <a:gd name="T3" fmla="*/ 17695664 h 176"/>
              <a:gd name="T4" fmla="*/ 37862645 w 193"/>
              <a:gd name="T5" fmla="*/ 24407362 h 176"/>
              <a:gd name="T6" fmla="*/ 33769386 w 193"/>
              <a:gd name="T7" fmla="*/ 30305916 h 176"/>
              <a:gd name="T8" fmla="*/ 27424563 w 193"/>
              <a:gd name="T9" fmla="*/ 34170487 h 176"/>
              <a:gd name="T10" fmla="*/ 20056878 w 193"/>
              <a:gd name="T11" fmla="*/ 35594276 h 176"/>
              <a:gd name="T12" fmla="*/ 12484259 w 193"/>
              <a:gd name="T13" fmla="*/ 34373885 h 176"/>
              <a:gd name="T14" fmla="*/ 5935406 w 193"/>
              <a:gd name="T15" fmla="*/ 30712713 h 176"/>
              <a:gd name="T16" fmla="*/ 1637213 w 193"/>
              <a:gd name="T17" fmla="*/ 25017557 h 176"/>
              <a:gd name="T18" fmla="*/ 204482 w 193"/>
              <a:gd name="T19" fmla="*/ 18305408 h 176"/>
              <a:gd name="T20" fmla="*/ 1432731 w 193"/>
              <a:gd name="T21" fmla="*/ 11390313 h 176"/>
              <a:gd name="T22" fmla="*/ 5525990 w 193"/>
              <a:gd name="T23" fmla="*/ 5491758 h 176"/>
              <a:gd name="T24" fmla="*/ 11870360 w 193"/>
              <a:gd name="T25" fmla="*/ 1627188 h 176"/>
              <a:gd name="T26" fmla="*/ 19442980 w 193"/>
              <a:gd name="T27" fmla="*/ 203398 h 176"/>
              <a:gd name="T28" fmla="*/ 26810665 w 193"/>
              <a:gd name="T29" fmla="*/ 1423789 h 176"/>
              <a:gd name="T30" fmla="*/ 33359970 w 193"/>
              <a:gd name="T31" fmla="*/ 5084961 h 176"/>
              <a:gd name="T32" fmla="*/ 25582868 w 193"/>
              <a:gd name="T33" fmla="*/ 4271367 h 176"/>
              <a:gd name="T34" fmla="*/ 19442980 w 193"/>
              <a:gd name="T35" fmla="*/ 3254375 h 176"/>
              <a:gd name="T36" fmla="*/ 13098610 w 193"/>
              <a:gd name="T37" fmla="*/ 4474766 h 176"/>
              <a:gd name="T38" fmla="*/ 7777102 w 193"/>
              <a:gd name="T39" fmla="*/ 7729141 h 176"/>
              <a:gd name="T40" fmla="*/ 4297741 w 193"/>
              <a:gd name="T41" fmla="*/ 12610703 h 176"/>
              <a:gd name="T42" fmla="*/ 3274426 w 193"/>
              <a:gd name="T43" fmla="*/ 18305408 h 176"/>
              <a:gd name="T44" fmla="*/ 4502675 w 193"/>
              <a:gd name="T45" fmla="*/ 23797166 h 176"/>
              <a:gd name="T46" fmla="*/ 8186518 w 193"/>
              <a:gd name="T47" fmla="*/ 28475330 h 176"/>
              <a:gd name="T48" fmla="*/ 13712508 w 193"/>
              <a:gd name="T49" fmla="*/ 31526307 h 176"/>
              <a:gd name="T50" fmla="*/ 20056878 w 193"/>
              <a:gd name="T51" fmla="*/ 32543299 h 176"/>
              <a:gd name="T52" fmla="*/ 26196767 w 193"/>
              <a:gd name="T53" fmla="*/ 31322908 h 176"/>
              <a:gd name="T54" fmla="*/ 31517822 w 193"/>
              <a:gd name="T55" fmla="*/ 28068533 h 176"/>
              <a:gd name="T56" fmla="*/ 34997183 w 193"/>
              <a:gd name="T57" fmla="*/ 23186971 h 176"/>
              <a:gd name="T58" fmla="*/ 36225432 w 193"/>
              <a:gd name="T59" fmla="*/ 17695664 h 176"/>
              <a:gd name="T60" fmla="*/ 34792701 w 193"/>
              <a:gd name="T61" fmla="*/ 12000508 h 176"/>
              <a:gd name="T62" fmla="*/ 31108858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cxnSp>
        <p:nvCxnSpPr>
          <p:cNvPr id="29" name="直線矢印コネクタ 28">
            <a:extLst>
              <a:ext uri="{FF2B5EF4-FFF2-40B4-BE49-F238E27FC236}">
                <a16:creationId xmlns="" xmlns:a16="http://schemas.microsoft.com/office/drawing/2014/main" id="{C1BA5AB5-3EDD-4539-9D0B-B44169DB5DCB}"/>
              </a:ext>
            </a:extLst>
          </p:cNvPr>
          <p:cNvCxnSpPr>
            <a:cxnSpLocks/>
          </p:cNvCxnSpPr>
          <p:nvPr/>
        </p:nvCxnSpPr>
        <p:spPr>
          <a:xfrm flipH="1" flipV="1">
            <a:off x="6384677" y="4479925"/>
            <a:ext cx="639763" cy="23813"/>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Rectangle 254">
            <a:extLst>
              <a:ext uri="{FF2B5EF4-FFF2-40B4-BE49-F238E27FC236}">
                <a16:creationId xmlns="" xmlns:a16="http://schemas.microsoft.com/office/drawing/2014/main" id="{127548A2-686C-4620-8D6F-31538F03C971}"/>
              </a:ext>
            </a:extLst>
          </p:cNvPr>
          <p:cNvSpPr>
            <a:spLocks noChangeArrowheads="1"/>
          </p:cNvSpPr>
          <p:nvPr/>
        </p:nvSpPr>
        <p:spPr bwMode="auto">
          <a:xfrm>
            <a:off x="6968877" y="4257675"/>
            <a:ext cx="15001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ホーチミン</a:t>
            </a:r>
            <a:endParaRPr kumimoji="0" lang="en-US" altLang="ja-JP" b="1" dirty="0">
              <a:solidFill>
                <a:schemeClr val="accent5">
                  <a:lumMod val="75000"/>
                </a:schemeClr>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dirty="0">
              <a:solidFill>
                <a:schemeClr val="accent5">
                  <a:lumMod val="75000"/>
                </a:schemeClr>
              </a:solidFill>
              <a:latin typeface="メイリオ" panose="020B0604030504040204" pitchFamily="50" charset="-128"/>
              <a:ea typeface="メイリオ" panose="020B0604030504040204" pitchFamily="50" charset="-128"/>
            </a:endParaRPr>
          </a:p>
        </p:txBody>
      </p:sp>
      <p:cxnSp>
        <p:nvCxnSpPr>
          <p:cNvPr id="31" name="直線矢印コネクタ 30">
            <a:extLst>
              <a:ext uri="{FF2B5EF4-FFF2-40B4-BE49-F238E27FC236}">
                <a16:creationId xmlns="" xmlns:a16="http://schemas.microsoft.com/office/drawing/2014/main" id="{3EDFB79D-AF0E-4ADC-AA1F-BAB6B011BA34}"/>
              </a:ext>
            </a:extLst>
          </p:cNvPr>
          <p:cNvCxnSpPr>
            <a:cxnSpLocks/>
          </p:cNvCxnSpPr>
          <p:nvPr/>
        </p:nvCxnSpPr>
        <p:spPr>
          <a:xfrm flipH="1" flipV="1">
            <a:off x="6256090" y="4659313"/>
            <a:ext cx="1273175" cy="52705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254">
            <a:extLst>
              <a:ext uri="{FF2B5EF4-FFF2-40B4-BE49-F238E27FC236}">
                <a16:creationId xmlns="" xmlns:a16="http://schemas.microsoft.com/office/drawing/2014/main" id="{D68BC7DD-E90D-49EB-9AED-8D720118E308}"/>
              </a:ext>
            </a:extLst>
          </p:cNvPr>
          <p:cNvSpPr>
            <a:spLocks noChangeArrowheads="1"/>
          </p:cNvSpPr>
          <p:nvPr/>
        </p:nvSpPr>
        <p:spPr bwMode="auto">
          <a:xfrm>
            <a:off x="6951415" y="5283200"/>
            <a:ext cx="22082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クアラルンプール</a:t>
            </a:r>
            <a:endParaRPr kumimoji="0" lang="en-US" altLang="ja-JP" b="1" dirty="0">
              <a:solidFill>
                <a:schemeClr val="accent5">
                  <a:lumMod val="75000"/>
                </a:schemeClr>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dirty="0">
              <a:solidFill>
                <a:schemeClr val="accent5">
                  <a:lumMod val="75000"/>
                </a:schemeClr>
              </a:solidFill>
              <a:latin typeface="メイリオ" panose="020B0604030504040204" pitchFamily="50" charset="-128"/>
              <a:ea typeface="メイリオ" panose="020B0604030504040204" pitchFamily="50" charset="-128"/>
            </a:endParaRPr>
          </a:p>
        </p:txBody>
      </p:sp>
      <p:sp>
        <p:nvSpPr>
          <p:cNvPr id="33" name="Rectangle 254">
            <a:extLst>
              <a:ext uri="{FF2B5EF4-FFF2-40B4-BE49-F238E27FC236}">
                <a16:creationId xmlns="" xmlns:a16="http://schemas.microsoft.com/office/drawing/2014/main" id="{BB600C8C-C177-476E-9E20-839C101310BA}"/>
              </a:ext>
            </a:extLst>
          </p:cNvPr>
          <p:cNvSpPr>
            <a:spLocks noChangeArrowheads="1"/>
          </p:cNvSpPr>
          <p:nvPr/>
        </p:nvSpPr>
        <p:spPr bwMode="auto">
          <a:xfrm>
            <a:off x="4584452" y="6019800"/>
            <a:ext cx="259715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6"/>
                </a:solidFill>
                <a:latin typeface="メイリオ" panose="020B0604030504040204" pitchFamily="50" charset="-128"/>
                <a:ea typeface="メイリオ" panose="020B0604030504040204" pitchFamily="50" charset="-128"/>
              </a:rPr>
              <a:t>アセアン本部</a:t>
            </a:r>
            <a:endParaRPr kumimoji="0" lang="en-US" altLang="ja-JP" b="1" dirty="0">
              <a:solidFill>
                <a:schemeClr val="accent6"/>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6"/>
                </a:solidFill>
                <a:latin typeface="メイリオ" panose="020B0604030504040204" pitchFamily="50" charset="-128"/>
                <a:ea typeface="メイリオ" panose="020B0604030504040204" pitchFamily="50" charset="-128"/>
              </a:rPr>
              <a:t>（バンコク</a:t>
            </a:r>
            <a:r>
              <a:rPr kumimoji="0" lang="en-US" altLang="ja-JP" b="1" dirty="0">
                <a:solidFill>
                  <a:schemeClr val="accent6"/>
                </a:solidFill>
                <a:latin typeface="メイリオ" panose="020B0604030504040204" pitchFamily="50" charset="-128"/>
                <a:ea typeface="メイリオ" panose="020B0604030504040204" pitchFamily="50" charset="-128"/>
              </a:rPr>
              <a:t>/</a:t>
            </a:r>
            <a:r>
              <a:rPr kumimoji="0" lang="ja-JP" altLang="en-US" b="1" dirty="0">
                <a:solidFill>
                  <a:schemeClr val="accent6"/>
                </a:solidFill>
                <a:latin typeface="メイリオ" panose="020B0604030504040204" pitchFamily="50" charset="-128"/>
                <a:ea typeface="メイリオ" panose="020B0604030504040204" pitchFamily="50" charset="-128"/>
              </a:rPr>
              <a:t>タイ）</a:t>
            </a:r>
            <a:endParaRPr kumimoji="0" lang="en-US" altLang="ja-JP" b="1" dirty="0">
              <a:solidFill>
                <a:schemeClr val="accent6"/>
              </a:solidFill>
              <a:latin typeface="メイリオ" panose="020B0604030504040204" pitchFamily="50" charset="-128"/>
              <a:ea typeface="メイリオ" panose="020B0604030504040204" pitchFamily="50" charset="-128"/>
            </a:endParaRPr>
          </a:p>
        </p:txBody>
      </p:sp>
      <p:cxnSp>
        <p:nvCxnSpPr>
          <p:cNvPr id="34" name="直線矢印コネクタ 33">
            <a:extLst>
              <a:ext uri="{FF2B5EF4-FFF2-40B4-BE49-F238E27FC236}">
                <a16:creationId xmlns="" xmlns:a16="http://schemas.microsoft.com/office/drawing/2014/main" id="{EF49097D-EBB6-4066-841B-E2268AF4BFCD}"/>
              </a:ext>
            </a:extLst>
          </p:cNvPr>
          <p:cNvCxnSpPr>
            <a:cxnSpLocks/>
          </p:cNvCxnSpPr>
          <p:nvPr/>
        </p:nvCxnSpPr>
        <p:spPr>
          <a:xfrm flipV="1">
            <a:off x="5573465" y="4449763"/>
            <a:ext cx="619125" cy="147320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254">
            <a:extLst>
              <a:ext uri="{FF2B5EF4-FFF2-40B4-BE49-F238E27FC236}">
                <a16:creationId xmlns="" xmlns:a16="http://schemas.microsoft.com/office/drawing/2014/main" id="{AAA4746A-3FAC-4228-8E21-A2E39FEC7FE4}"/>
              </a:ext>
            </a:extLst>
          </p:cNvPr>
          <p:cNvSpPr>
            <a:spLocks noChangeArrowheads="1"/>
          </p:cNvSpPr>
          <p:nvPr/>
        </p:nvSpPr>
        <p:spPr bwMode="auto">
          <a:xfrm>
            <a:off x="3139827" y="5895975"/>
            <a:ext cx="1500188"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ヤンゴン</a:t>
            </a:r>
            <a:endParaRPr kumimoji="0" lang="en-US" altLang="ja-JP" b="1" dirty="0">
              <a:solidFill>
                <a:schemeClr val="accent5">
                  <a:lumMod val="75000"/>
                </a:schemeClr>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dirty="0">
              <a:solidFill>
                <a:schemeClr val="accent5">
                  <a:lumMod val="75000"/>
                </a:schemeClr>
              </a:solidFill>
              <a:latin typeface="メイリオ" panose="020B0604030504040204" pitchFamily="50" charset="-128"/>
              <a:ea typeface="メイリオ" panose="020B0604030504040204" pitchFamily="50" charset="-128"/>
            </a:endParaRPr>
          </a:p>
        </p:txBody>
      </p:sp>
      <p:cxnSp>
        <p:nvCxnSpPr>
          <p:cNvPr id="36" name="直線矢印コネクタ 35">
            <a:extLst>
              <a:ext uri="{FF2B5EF4-FFF2-40B4-BE49-F238E27FC236}">
                <a16:creationId xmlns="" xmlns:a16="http://schemas.microsoft.com/office/drawing/2014/main" id="{E70D1BCC-D56E-499A-8980-88C40301AADF}"/>
              </a:ext>
            </a:extLst>
          </p:cNvPr>
          <p:cNvCxnSpPr>
            <a:cxnSpLocks/>
          </p:cNvCxnSpPr>
          <p:nvPr/>
        </p:nvCxnSpPr>
        <p:spPr>
          <a:xfrm flipV="1">
            <a:off x="4633665" y="4370388"/>
            <a:ext cx="1465262" cy="1649412"/>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254">
            <a:extLst>
              <a:ext uri="{FF2B5EF4-FFF2-40B4-BE49-F238E27FC236}">
                <a16:creationId xmlns="" xmlns:a16="http://schemas.microsoft.com/office/drawing/2014/main" id="{E4002002-78A8-4BD7-B2E1-36B5BD4048BF}"/>
              </a:ext>
            </a:extLst>
          </p:cNvPr>
          <p:cNvSpPr>
            <a:spLocks noChangeArrowheads="1"/>
          </p:cNvSpPr>
          <p:nvPr/>
        </p:nvSpPr>
        <p:spPr bwMode="auto">
          <a:xfrm>
            <a:off x="1680915" y="2589213"/>
            <a:ext cx="29448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en-US" altLang="ja-JP" b="1" dirty="0">
                <a:solidFill>
                  <a:schemeClr val="accent6"/>
                </a:solidFill>
                <a:latin typeface="Arial Black" panose="020B0A04020102020204" pitchFamily="34" charset="0"/>
                <a:ea typeface="メイリオ" panose="020B0604030504040204" pitchFamily="50" charset="-128"/>
              </a:rPr>
              <a:t>EU</a:t>
            </a:r>
            <a:r>
              <a:rPr kumimoji="0" lang="ja-JP" altLang="en-US" b="1" dirty="0">
                <a:solidFill>
                  <a:schemeClr val="accent6"/>
                </a:solidFill>
                <a:latin typeface="Arial Black" panose="020B0A04020102020204" pitchFamily="34" charset="0"/>
                <a:ea typeface="メイリオ" panose="020B0604030504040204" pitchFamily="50" charset="-128"/>
              </a:rPr>
              <a:t>本部</a:t>
            </a:r>
            <a:endParaRPr kumimoji="0" lang="en-US" altLang="ja-JP" b="1" dirty="0">
              <a:solidFill>
                <a:schemeClr val="accent6"/>
              </a:solidFill>
              <a:latin typeface="Arial Black" panose="020B0A04020102020204" pitchFamily="34" charset="0"/>
              <a:ea typeface="メイリオ" panose="020B0604030504040204" pitchFamily="50" charset="-128"/>
            </a:endParaRPr>
          </a:p>
          <a:p>
            <a:pPr algn="ctr" defTabSz="914400">
              <a:defRPr/>
            </a:pPr>
            <a:r>
              <a:rPr kumimoji="0" lang="ja-JP" altLang="en-US" b="1" dirty="0">
                <a:solidFill>
                  <a:schemeClr val="accent6"/>
                </a:solidFill>
                <a:latin typeface="Arial Black" panose="020B0A04020102020204" pitchFamily="34" charset="0"/>
                <a:ea typeface="メイリオ" panose="020B0604030504040204" pitchFamily="50" charset="-128"/>
              </a:rPr>
              <a:t>デュッセルドルフ</a:t>
            </a:r>
            <a:endParaRPr kumimoji="0" lang="en-US" altLang="ja-JP" b="1" dirty="0">
              <a:solidFill>
                <a:schemeClr val="accent6"/>
              </a:solidFill>
              <a:latin typeface="Arial Black" panose="020B0A04020102020204" pitchFamily="34" charset="0"/>
              <a:ea typeface="メイリオ" panose="020B0604030504040204" pitchFamily="50" charset="-128"/>
            </a:endParaRPr>
          </a:p>
          <a:p>
            <a:pPr algn="ctr" defTabSz="914400">
              <a:defRPr/>
            </a:pPr>
            <a:r>
              <a:rPr kumimoji="0" lang="ja-JP" altLang="en-US" b="1" dirty="0">
                <a:solidFill>
                  <a:schemeClr val="accent6"/>
                </a:solidFill>
                <a:latin typeface="Arial Black" panose="020B0A04020102020204" pitchFamily="34" charset="0"/>
                <a:ea typeface="メイリオ" panose="020B0604030504040204" pitchFamily="50" charset="-128"/>
              </a:rPr>
              <a:t>（ドイツ）</a:t>
            </a:r>
            <a:endParaRPr kumimoji="0" lang="en-US" altLang="ja-JP" b="1" dirty="0">
              <a:solidFill>
                <a:schemeClr val="accent6"/>
              </a:solidFill>
              <a:latin typeface="Arial Black" panose="020B0A04020102020204" pitchFamily="34" charset="0"/>
              <a:ea typeface="メイリオ" panose="020B0604030504040204" pitchFamily="50" charset="-128"/>
            </a:endParaRPr>
          </a:p>
        </p:txBody>
      </p:sp>
      <p:cxnSp>
        <p:nvCxnSpPr>
          <p:cNvPr id="38" name="直線矢印コネクタ 37">
            <a:extLst>
              <a:ext uri="{FF2B5EF4-FFF2-40B4-BE49-F238E27FC236}">
                <a16:creationId xmlns="" xmlns:a16="http://schemas.microsoft.com/office/drawing/2014/main" id="{FC02802A-AA6D-42E5-A3BF-120FF2C98F5D}"/>
              </a:ext>
            </a:extLst>
          </p:cNvPr>
          <p:cNvCxnSpPr>
            <a:cxnSpLocks/>
          </p:cNvCxnSpPr>
          <p:nvPr/>
        </p:nvCxnSpPr>
        <p:spPr>
          <a:xfrm>
            <a:off x="3919290" y="3187700"/>
            <a:ext cx="965200" cy="371475"/>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39" name="Freeform 257">
            <a:extLst>
              <a:ext uri="{FF2B5EF4-FFF2-40B4-BE49-F238E27FC236}">
                <a16:creationId xmlns="" xmlns:a16="http://schemas.microsoft.com/office/drawing/2014/main" id="{AB5AFB7C-7D7D-433A-9B7C-0F324A511C8E}"/>
              </a:ext>
            </a:extLst>
          </p:cNvPr>
          <p:cNvSpPr>
            <a:spLocks/>
          </p:cNvSpPr>
          <p:nvPr/>
        </p:nvSpPr>
        <p:spPr bwMode="auto">
          <a:xfrm>
            <a:off x="9797802" y="5165725"/>
            <a:ext cx="87313" cy="79375"/>
          </a:xfrm>
          <a:custGeom>
            <a:avLst/>
            <a:gdLst>
              <a:gd name="T0" fmla="*/ 37658142 w 193"/>
              <a:gd name="T1" fmla="*/ 10780117 h 176"/>
              <a:gd name="T2" fmla="*/ 39295826 w 193"/>
              <a:gd name="T3" fmla="*/ 17695664 h 176"/>
              <a:gd name="T4" fmla="*/ 37863079 w 193"/>
              <a:gd name="T5" fmla="*/ 24407362 h 176"/>
              <a:gd name="T6" fmla="*/ 33769773 w 193"/>
              <a:gd name="T7" fmla="*/ 30305916 h 176"/>
              <a:gd name="T8" fmla="*/ 27424878 w 193"/>
              <a:gd name="T9" fmla="*/ 34170487 h 176"/>
              <a:gd name="T10" fmla="*/ 20057108 w 193"/>
              <a:gd name="T11" fmla="*/ 35594276 h 176"/>
              <a:gd name="T12" fmla="*/ 12484402 w 193"/>
              <a:gd name="T13" fmla="*/ 34373885 h 176"/>
              <a:gd name="T14" fmla="*/ 5935474 w 193"/>
              <a:gd name="T15" fmla="*/ 30712713 h 176"/>
              <a:gd name="T16" fmla="*/ 1637232 w 193"/>
              <a:gd name="T17" fmla="*/ 25017557 h 176"/>
              <a:gd name="T18" fmla="*/ 204484 w 193"/>
              <a:gd name="T19" fmla="*/ 18305408 h 176"/>
              <a:gd name="T20" fmla="*/ 1432748 w 193"/>
              <a:gd name="T21" fmla="*/ 11390313 h 176"/>
              <a:gd name="T22" fmla="*/ 5526053 w 193"/>
              <a:gd name="T23" fmla="*/ 5491758 h 176"/>
              <a:gd name="T24" fmla="*/ 11870496 w 193"/>
              <a:gd name="T25" fmla="*/ 1627188 h 176"/>
              <a:gd name="T26" fmla="*/ 19443203 w 193"/>
              <a:gd name="T27" fmla="*/ 203398 h 176"/>
              <a:gd name="T28" fmla="*/ 26810972 w 193"/>
              <a:gd name="T29" fmla="*/ 1423789 h 176"/>
              <a:gd name="T30" fmla="*/ 33360352 w 193"/>
              <a:gd name="T31" fmla="*/ 5084961 h 176"/>
              <a:gd name="T32" fmla="*/ 25583161 w 193"/>
              <a:gd name="T33" fmla="*/ 4271367 h 176"/>
              <a:gd name="T34" fmla="*/ 19443203 w 193"/>
              <a:gd name="T35" fmla="*/ 3254375 h 176"/>
              <a:gd name="T36" fmla="*/ 13098760 w 193"/>
              <a:gd name="T37" fmla="*/ 4474766 h 176"/>
              <a:gd name="T38" fmla="*/ 7777191 w 193"/>
              <a:gd name="T39" fmla="*/ 7729141 h 176"/>
              <a:gd name="T40" fmla="*/ 4297790 w 193"/>
              <a:gd name="T41" fmla="*/ 12610703 h 176"/>
              <a:gd name="T42" fmla="*/ 3274464 w 193"/>
              <a:gd name="T43" fmla="*/ 18305408 h 176"/>
              <a:gd name="T44" fmla="*/ 4502727 w 193"/>
              <a:gd name="T45" fmla="*/ 23797166 h 176"/>
              <a:gd name="T46" fmla="*/ 8186612 w 193"/>
              <a:gd name="T47" fmla="*/ 28475330 h 176"/>
              <a:gd name="T48" fmla="*/ 13712665 w 193"/>
              <a:gd name="T49" fmla="*/ 31526307 h 176"/>
              <a:gd name="T50" fmla="*/ 20057108 w 193"/>
              <a:gd name="T51" fmla="*/ 32543299 h 176"/>
              <a:gd name="T52" fmla="*/ 26197067 w 193"/>
              <a:gd name="T53" fmla="*/ 31322908 h 176"/>
              <a:gd name="T54" fmla="*/ 31518183 w 193"/>
              <a:gd name="T55" fmla="*/ 28068533 h 176"/>
              <a:gd name="T56" fmla="*/ 34997584 w 193"/>
              <a:gd name="T57" fmla="*/ 23186971 h 176"/>
              <a:gd name="T58" fmla="*/ 36225847 w 193"/>
              <a:gd name="T59" fmla="*/ 17695664 h 176"/>
              <a:gd name="T60" fmla="*/ 34793100 w 193"/>
              <a:gd name="T61" fmla="*/ 12000508 h 176"/>
              <a:gd name="T62" fmla="*/ 31109215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40" name="Rectangle 254">
            <a:extLst>
              <a:ext uri="{FF2B5EF4-FFF2-40B4-BE49-F238E27FC236}">
                <a16:creationId xmlns="" xmlns:a16="http://schemas.microsoft.com/office/drawing/2014/main" id="{ACE59ACF-A28F-43BA-B21A-67D3F0E596DE}"/>
              </a:ext>
            </a:extLst>
          </p:cNvPr>
          <p:cNvSpPr>
            <a:spLocks noChangeArrowheads="1"/>
          </p:cNvSpPr>
          <p:nvPr/>
        </p:nvSpPr>
        <p:spPr bwMode="auto">
          <a:xfrm>
            <a:off x="9666040" y="6054725"/>
            <a:ext cx="2208212"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リオデジャネイロ</a:t>
            </a:r>
            <a:endParaRPr kumimoji="0" lang="en-US" altLang="ja-JP" b="1" dirty="0">
              <a:solidFill>
                <a:schemeClr val="accent5">
                  <a:lumMod val="75000"/>
                </a:schemeClr>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dirty="0">
              <a:solidFill>
                <a:schemeClr val="accent5">
                  <a:lumMod val="75000"/>
                </a:schemeClr>
              </a:solidFill>
              <a:latin typeface="メイリオ" panose="020B0604030504040204" pitchFamily="50" charset="-128"/>
              <a:ea typeface="メイリオ" panose="020B0604030504040204" pitchFamily="50" charset="-128"/>
            </a:endParaRPr>
          </a:p>
        </p:txBody>
      </p:sp>
      <p:cxnSp>
        <p:nvCxnSpPr>
          <p:cNvPr id="41" name="直線矢印コネクタ 40">
            <a:extLst>
              <a:ext uri="{FF2B5EF4-FFF2-40B4-BE49-F238E27FC236}">
                <a16:creationId xmlns="" xmlns:a16="http://schemas.microsoft.com/office/drawing/2014/main" id="{DE9ACDF7-3773-4ED6-BCA9-2DDD91EE6666}"/>
              </a:ext>
            </a:extLst>
          </p:cNvPr>
          <p:cNvCxnSpPr>
            <a:cxnSpLocks/>
          </p:cNvCxnSpPr>
          <p:nvPr/>
        </p:nvCxnSpPr>
        <p:spPr>
          <a:xfrm flipH="1" flipV="1">
            <a:off x="9920040" y="5246688"/>
            <a:ext cx="615950" cy="717550"/>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2" name="Freeform 257">
            <a:extLst>
              <a:ext uri="{FF2B5EF4-FFF2-40B4-BE49-F238E27FC236}">
                <a16:creationId xmlns="" xmlns:a16="http://schemas.microsoft.com/office/drawing/2014/main" id="{67A3C615-063F-43A5-9848-3769EE4C3CA0}"/>
              </a:ext>
            </a:extLst>
          </p:cNvPr>
          <p:cNvSpPr>
            <a:spLocks/>
          </p:cNvSpPr>
          <p:nvPr/>
        </p:nvSpPr>
        <p:spPr bwMode="auto">
          <a:xfrm>
            <a:off x="8791327" y="4265613"/>
            <a:ext cx="87313" cy="79375"/>
          </a:xfrm>
          <a:custGeom>
            <a:avLst/>
            <a:gdLst>
              <a:gd name="T0" fmla="*/ 37658142 w 193"/>
              <a:gd name="T1" fmla="*/ 10780117 h 176"/>
              <a:gd name="T2" fmla="*/ 39295826 w 193"/>
              <a:gd name="T3" fmla="*/ 17695664 h 176"/>
              <a:gd name="T4" fmla="*/ 37863079 w 193"/>
              <a:gd name="T5" fmla="*/ 24407362 h 176"/>
              <a:gd name="T6" fmla="*/ 33769773 w 193"/>
              <a:gd name="T7" fmla="*/ 30305916 h 176"/>
              <a:gd name="T8" fmla="*/ 27424878 w 193"/>
              <a:gd name="T9" fmla="*/ 34170487 h 176"/>
              <a:gd name="T10" fmla="*/ 20057108 w 193"/>
              <a:gd name="T11" fmla="*/ 35594276 h 176"/>
              <a:gd name="T12" fmla="*/ 12484402 w 193"/>
              <a:gd name="T13" fmla="*/ 34373885 h 176"/>
              <a:gd name="T14" fmla="*/ 5935474 w 193"/>
              <a:gd name="T15" fmla="*/ 30712713 h 176"/>
              <a:gd name="T16" fmla="*/ 1637232 w 193"/>
              <a:gd name="T17" fmla="*/ 25017557 h 176"/>
              <a:gd name="T18" fmla="*/ 204484 w 193"/>
              <a:gd name="T19" fmla="*/ 18305408 h 176"/>
              <a:gd name="T20" fmla="*/ 1432748 w 193"/>
              <a:gd name="T21" fmla="*/ 11390313 h 176"/>
              <a:gd name="T22" fmla="*/ 5526053 w 193"/>
              <a:gd name="T23" fmla="*/ 5491758 h 176"/>
              <a:gd name="T24" fmla="*/ 11870496 w 193"/>
              <a:gd name="T25" fmla="*/ 1627188 h 176"/>
              <a:gd name="T26" fmla="*/ 19443203 w 193"/>
              <a:gd name="T27" fmla="*/ 203398 h 176"/>
              <a:gd name="T28" fmla="*/ 26810972 w 193"/>
              <a:gd name="T29" fmla="*/ 1423789 h 176"/>
              <a:gd name="T30" fmla="*/ 33360352 w 193"/>
              <a:gd name="T31" fmla="*/ 5084961 h 176"/>
              <a:gd name="T32" fmla="*/ 25583161 w 193"/>
              <a:gd name="T33" fmla="*/ 4271367 h 176"/>
              <a:gd name="T34" fmla="*/ 19443203 w 193"/>
              <a:gd name="T35" fmla="*/ 3254375 h 176"/>
              <a:gd name="T36" fmla="*/ 13098760 w 193"/>
              <a:gd name="T37" fmla="*/ 4474766 h 176"/>
              <a:gd name="T38" fmla="*/ 7777191 w 193"/>
              <a:gd name="T39" fmla="*/ 7729141 h 176"/>
              <a:gd name="T40" fmla="*/ 4297790 w 193"/>
              <a:gd name="T41" fmla="*/ 12610703 h 176"/>
              <a:gd name="T42" fmla="*/ 3274464 w 193"/>
              <a:gd name="T43" fmla="*/ 18305408 h 176"/>
              <a:gd name="T44" fmla="*/ 4502727 w 193"/>
              <a:gd name="T45" fmla="*/ 23797166 h 176"/>
              <a:gd name="T46" fmla="*/ 8186612 w 193"/>
              <a:gd name="T47" fmla="*/ 28475330 h 176"/>
              <a:gd name="T48" fmla="*/ 13712665 w 193"/>
              <a:gd name="T49" fmla="*/ 31526307 h 176"/>
              <a:gd name="T50" fmla="*/ 20057108 w 193"/>
              <a:gd name="T51" fmla="*/ 32543299 h 176"/>
              <a:gd name="T52" fmla="*/ 26197067 w 193"/>
              <a:gd name="T53" fmla="*/ 31322908 h 176"/>
              <a:gd name="T54" fmla="*/ 31518183 w 193"/>
              <a:gd name="T55" fmla="*/ 28068533 h 176"/>
              <a:gd name="T56" fmla="*/ 34997584 w 193"/>
              <a:gd name="T57" fmla="*/ 23186971 h 176"/>
              <a:gd name="T58" fmla="*/ 36225847 w 193"/>
              <a:gd name="T59" fmla="*/ 17695664 h 176"/>
              <a:gd name="T60" fmla="*/ 34793100 w 193"/>
              <a:gd name="T61" fmla="*/ 12000508 h 176"/>
              <a:gd name="T62" fmla="*/ 31109215 w 193"/>
              <a:gd name="T63" fmla="*/ 7322344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93" h="176">
                <a:moveTo>
                  <a:pt x="165" y="27"/>
                </a:moveTo>
                <a:lnTo>
                  <a:pt x="184" y="53"/>
                </a:lnTo>
                <a:cubicBezTo>
                  <a:pt x="185" y="54"/>
                  <a:pt x="185" y="55"/>
                  <a:pt x="185" y="56"/>
                </a:cubicBezTo>
                <a:lnTo>
                  <a:pt x="192" y="87"/>
                </a:lnTo>
                <a:cubicBezTo>
                  <a:pt x="193" y="88"/>
                  <a:pt x="193" y="89"/>
                  <a:pt x="192" y="90"/>
                </a:cubicBezTo>
                <a:lnTo>
                  <a:pt x="185" y="120"/>
                </a:lnTo>
                <a:cubicBezTo>
                  <a:pt x="185" y="121"/>
                  <a:pt x="185" y="122"/>
                  <a:pt x="184" y="123"/>
                </a:cubicBezTo>
                <a:lnTo>
                  <a:pt x="165" y="149"/>
                </a:lnTo>
                <a:cubicBezTo>
                  <a:pt x="164" y="150"/>
                  <a:pt x="163" y="151"/>
                  <a:pt x="163" y="151"/>
                </a:cubicBezTo>
                <a:lnTo>
                  <a:pt x="134" y="168"/>
                </a:lnTo>
                <a:cubicBezTo>
                  <a:pt x="133" y="169"/>
                  <a:pt x="132" y="169"/>
                  <a:pt x="131" y="169"/>
                </a:cubicBezTo>
                <a:lnTo>
                  <a:pt x="98" y="175"/>
                </a:lnTo>
                <a:cubicBezTo>
                  <a:pt x="97" y="176"/>
                  <a:pt x="96" y="176"/>
                  <a:pt x="95" y="175"/>
                </a:cubicBezTo>
                <a:lnTo>
                  <a:pt x="61" y="169"/>
                </a:lnTo>
                <a:cubicBezTo>
                  <a:pt x="60" y="169"/>
                  <a:pt x="59" y="169"/>
                  <a:pt x="58" y="168"/>
                </a:cubicBezTo>
                <a:lnTo>
                  <a:pt x="29" y="151"/>
                </a:lnTo>
                <a:cubicBezTo>
                  <a:pt x="28" y="151"/>
                  <a:pt x="28" y="150"/>
                  <a:pt x="27" y="149"/>
                </a:cubicBezTo>
                <a:lnTo>
                  <a:pt x="8" y="123"/>
                </a:lnTo>
                <a:cubicBezTo>
                  <a:pt x="7" y="122"/>
                  <a:pt x="7" y="121"/>
                  <a:pt x="7" y="120"/>
                </a:cubicBezTo>
                <a:lnTo>
                  <a:pt x="1" y="90"/>
                </a:lnTo>
                <a:cubicBezTo>
                  <a:pt x="0" y="89"/>
                  <a:pt x="0" y="88"/>
                  <a:pt x="1" y="87"/>
                </a:cubicBezTo>
                <a:lnTo>
                  <a:pt x="7" y="56"/>
                </a:lnTo>
                <a:cubicBezTo>
                  <a:pt x="7" y="55"/>
                  <a:pt x="7" y="54"/>
                  <a:pt x="8" y="53"/>
                </a:cubicBezTo>
                <a:lnTo>
                  <a:pt x="27" y="27"/>
                </a:lnTo>
                <a:cubicBezTo>
                  <a:pt x="28" y="26"/>
                  <a:pt x="28" y="25"/>
                  <a:pt x="29" y="25"/>
                </a:cubicBezTo>
                <a:lnTo>
                  <a:pt x="58" y="8"/>
                </a:lnTo>
                <a:cubicBezTo>
                  <a:pt x="59" y="7"/>
                  <a:pt x="60" y="7"/>
                  <a:pt x="61" y="7"/>
                </a:cubicBezTo>
                <a:lnTo>
                  <a:pt x="95" y="1"/>
                </a:lnTo>
                <a:cubicBezTo>
                  <a:pt x="96" y="0"/>
                  <a:pt x="97" y="0"/>
                  <a:pt x="98" y="1"/>
                </a:cubicBezTo>
                <a:lnTo>
                  <a:pt x="131" y="7"/>
                </a:lnTo>
                <a:cubicBezTo>
                  <a:pt x="132" y="7"/>
                  <a:pt x="133" y="7"/>
                  <a:pt x="134" y="8"/>
                </a:cubicBezTo>
                <a:lnTo>
                  <a:pt x="163" y="25"/>
                </a:lnTo>
                <a:lnTo>
                  <a:pt x="154" y="38"/>
                </a:lnTo>
                <a:lnTo>
                  <a:pt x="125" y="21"/>
                </a:lnTo>
                <a:lnTo>
                  <a:pt x="128" y="22"/>
                </a:lnTo>
                <a:lnTo>
                  <a:pt x="95" y="16"/>
                </a:lnTo>
                <a:lnTo>
                  <a:pt x="98" y="16"/>
                </a:lnTo>
                <a:lnTo>
                  <a:pt x="64" y="22"/>
                </a:lnTo>
                <a:lnTo>
                  <a:pt x="67" y="21"/>
                </a:lnTo>
                <a:lnTo>
                  <a:pt x="38" y="38"/>
                </a:lnTo>
                <a:lnTo>
                  <a:pt x="40" y="36"/>
                </a:lnTo>
                <a:lnTo>
                  <a:pt x="21" y="62"/>
                </a:lnTo>
                <a:lnTo>
                  <a:pt x="22" y="59"/>
                </a:lnTo>
                <a:lnTo>
                  <a:pt x="16" y="90"/>
                </a:lnTo>
                <a:lnTo>
                  <a:pt x="16" y="87"/>
                </a:lnTo>
                <a:lnTo>
                  <a:pt x="22" y="117"/>
                </a:lnTo>
                <a:lnTo>
                  <a:pt x="21" y="114"/>
                </a:lnTo>
                <a:lnTo>
                  <a:pt x="40" y="140"/>
                </a:lnTo>
                <a:lnTo>
                  <a:pt x="38" y="138"/>
                </a:lnTo>
                <a:lnTo>
                  <a:pt x="67" y="155"/>
                </a:lnTo>
                <a:lnTo>
                  <a:pt x="64" y="154"/>
                </a:lnTo>
                <a:lnTo>
                  <a:pt x="98" y="160"/>
                </a:lnTo>
                <a:lnTo>
                  <a:pt x="95" y="160"/>
                </a:lnTo>
                <a:lnTo>
                  <a:pt x="128" y="154"/>
                </a:lnTo>
                <a:lnTo>
                  <a:pt x="125" y="155"/>
                </a:lnTo>
                <a:lnTo>
                  <a:pt x="154" y="138"/>
                </a:lnTo>
                <a:lnTo>
                  <a:pt x="152" y="140"/>
                </a:lnTo>
                <a:lnTo>
                  <a:pt x="171" y="114"/>
                </a:lnTo>
                <a:lnTo>
                  <a:pt x="170" y="117"/>
                </a:lnTo>
                <a:lnTo>
                  <a:pt x="177" y="87"/>
                </a:lnTo>
                <a:lnTo>
                  <a:pt x="177" y="90"/>
                </a:lnTo>
                <a:lnTo>
                  <a:pt x="170" y="59"/>
                </a:lnTo>
                <a:lnTo>
                  <a:pt x="171" y="62"/>
                </a:lnTo>
                <a:lnTo>
                  <a:pt x="152" y="36"/>
                </a:lnTo>
                <a:lnTo>
                  <a:pt x="165" y="27"/>
                </a:lnTo>
                <a:close/>
              </a:path>
            </a:pathLst>
          </a:custGeom>
          <a:solidFill>
            <a:srgbClr val="000000"/>
          </a:solidFill>
          <a:ln w="0" cap="flat">
            <a:solidFill>
              <a:srgbClr val="000000"/>
            </a:solidFill>
            <a:prstDash val="solid"/>
            <a:round/>
            <a:headEnd/>
            <a:tailEnd/>
          </a:ln>
        </p:spPr>
        <p:txBody>
          <a:bodyPr/>
          <a:lstStyle/>
          <a:p>
            <a:endParaRPr lang="ja-JP" altLang="en-US"/>
          </a:p>
        </p:txBody>
      </p:sp>
      <p:sp>
        <p:nvSpPr>
          <p:cNvPr id="43" name="Rectangle 254">
            <a:extLst>
              <a:ext uri="{FF2B5EF4-FFF2-40B4-BE49-F238E27FC236}">
                <a16:creationId xmlns="" xmlns:a16="http://schemas.microsoft.com/office/drawing/2014/main" id="{3772B4F7-7828-4343-9A5B-51EE6A4DA1CC}"/>
              </a:ext>
            </a:extLst>
          </p:cNvPr>
          <p:cNvSpPr>
            <a:spLocks noChangeArrowheads="1"/>
          </p:cNvSpPr>
          <p:nvPr/>
        </p:nvSpPr>
        <p:spPr bwMode="auto">
          <a:xfrm>
            <a:off x="9620002" y="3317875"/>
            <a:ext cx="220821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a:solidFill>
                  <a:schemeClr val="tx1"/>
                </a:solidFill>
                <a:latin typeface="Arial" panose="020B0604020202020204" pitchFamily="34" charset="0"/>
              </a:defRPr>
            </a:lvl1pPr>
            <a:lvl2pPr eaLnBrk="0" hangingPunct="0">
              <a:defRPr>
                <a:solidFill>
                  <a:schemeClr val="tx1"/>
                </a:solidFill>
                <a:latin typeface="Arial" panose="020B0604020202020204" pitchFamily="34" charset="0"/>
              </a:defRPr>
            </a:lvl2pPr>
            <a:lvl3pPr eaLnBrk="0" hangingPunct="0">
              <a:defRPr>
                <a:solidFill>
                  <a:schemeClr val="tx1"/>
                </a:solidFill>
                <a:latin typeface="Arial" panose="020B0604020202020204" pitchFamily="34" charset="0"/>
              </a:defRPr>
            </a:lvl3pPr>
            <a:lvl4pPr eaLnBrk="0" hangingPunct="0">
              <a:defRPr>
                <a:solidFill>
                  <a:schemeClr val="tx1"/>
                </a:solidFill>
                <a:latin typeface="Arial" panose="020B0604020202020204" pitchFamily="34" charset="0"/>
              </a:defRPr>
            </a:lvl4pPr>
            <a:lvl5pPr eaLnBrk="0" hangingPunct="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メキシコ</a:t>
            </a:r>
            <a:endParaRPr kumimoji="0" lang="en-US" altLang="ja-JP" b="1" dirty="0">
              <a:solidFill>
                <a:schemeClr val="accent5">
                  <a:lumMod val="75000"/>
                </a:schemeClr>
              </a:solidFill>
              <a:latin typeface="メイリオ" panose="020B0604030504040204" pitchFamily="50" charset="-128"/>
              <a:ea typeface="メイリオ" panose="020B0604030504040204" pitchFamily="50" charset="-128"/>
            </a:endParaRPr>
          </a:p>
          <a:p>
            <a:pPr algn="ctr" defTabSz="914400">
              <a:defRPr/>
            </a:pPr>
            <a:r>
              <a:rPr kumimoji="0" lang="ja-JP" altLang="en-US" b="1" dirty="0">
                <a:solidFill>
                  <a:schemeClr val="accent5">
                    <a:lumMod val="75000"/>
                  </a:schemeClr>
                </a:solidFill>
                <a:latin typeface="メイリオ" panose="020B0604030504040204" pitchFamily="50" charset="-128"/>
                <a:ea typeface="メイリオ" panose="020B0604030504040204" pitchFamily="50" charset="-128"/>
              </a:rPr>
              <a:t>オフィス</a:t>
            </a:r>
            <a:endParaRPr kumimoji="0" lang="ja-JP" altLang="ja-JP" dirty="0">
              <a:solidFill>
                <a:schemeClr val="accent5">
                  <a:lumMod val="75000"/>
                </a:schemeClr>
              </a:solidFill>
              <a:latin typeface="メイリオ" panose="020B0604030504040204" pitchFamily="50" charset="-128"/>
              <a:ea typeface="メイリオ" panose="020B0604030504040204" pitchFamily="50" charset="-128"/>
            </a:endParaRPr>
          </a:p>
        </p:txBody>
      </p:sp>
      <p:cxnSp>
        <p:nvCxnSpPr>
          <p:cNvPr id="44" name="直線矢印コネクタ 43">
            <a:extLst>
              <a:ext uri="{FF2B5EF4-FFF2-40B4-BE49-F238E27FC236}">
                <a16:creationId xmlns="" xmlns:a16="http://schemas.microsoft.com/office/drawing/2014/main" id="{80BC20E1-E2AC-4701-BA40-C95C76CD1E8F}"/>
              </a:ext>
            </a:extLst>
          </p:cNvPr>
          <p:cNvCxnSpPr>
            <a:cxnSpLocks/>
          </p:cNvCxnSpPr>
          <p:nvPr/>
        </p:nvCxnSpPr>
        <p:spPr>
          <a:xfrm flipH="1">
            <a:off x="8915152" y="3684588"/>
            <a:ext cx="1168400" cy="573087"/>
          </a:xfrm>
          <a:prstGeom prst="straightConnector1">
            <a:avLst/>
          </a:prstGeom>
          <a:ln>
            <a:solidFill>
              <a:schemeClr val="accent5">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688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事業の強み</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12</a:t>
            </a:fld>
            <a:endParaRPr lang="ja-JP" altLang="en-US" dirty="0"/>
          </a:p>
        </p:txBody>
      </p:sp>
    </p:spTree>
    <p:extLst>
      <p:ext uri="{BB962C8B-B14F-4D97-AF65-F5344CB8AC3E}">
        <p14:creationId xmlns:p14="http://schemas.microsoft.com/office/powerpoint/2010/main" val="2705020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lang="en-US" altLang="ja-JP" dirty="0"/>
              <a:t>2</a:t>
            </a:r>
            <a:r>
              <a:rPr kumimoji="1" lang="en-US" altLang="ja-JP" dirty="0"/>
              <a:t>.</a:t>
            </a:r>
            <a:r>
              <a:rPr kumimoji="1" lang="ja-JP" altLang="en-US" dirty="0"/>
              <a:t>企業理念・社内の雰囲気</a:t>
            </a:r>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1304098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企業理念</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14</a:t>
            </a:fld>
            <a:endParaRPr lang="ja-JP" altLang="en-US" dirty="0"/>
          </a:p>
        </p:txBody>
      </p:sp>
      <p:sp>
        <p:nvSpPr>
          <p:cNvPr id="5" name="テキスト ボックス 4">
            <a:extLst>
              <a:ext uri="{FF2B5EF4-FFF2-40B4-BE49-F238E27FC236}">
                <a16:creationId xmlns="" xmlns:a16="http://schemas.microsoft.com/office/drawing/2014/main" id="{67B02552-23DD-4B36-93FE-0CF54F884EA7}"/>
              </a:ext>
            </a:extLst>
          </p:cNvPr>
          <p:cNvSpPr txBox="1"/>
          <p:nvPr/>
        </p:nvSpPr>
        <p:spPr>
          <a:xfrm>
            <a:off x="1363663" y="4860925"/>
            <a:ext cx="10729912" cy="1630363"/>
          </a:xfrm>
          <a:prstGeom prst="rect">
            <a:avLst/>
          </a:prstGeom>
          <a:noFill/>
        </p:spPr>
        <p:txBody>
          <a:bodyPr>
            <a:spAutoFit/>
          </a:bodyPr>
          <a:lstStyle/>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経営者の経営哲学や信念、行動指針や目的などを明文化し、その企業が果たすべき使命や、基本姿勢などを社内外に向けて表明するものである。特徴として、経営者が変わったとしても、長期にわたって受け継がれる不変的・持続的なものであるほか、抽象的・規範的である事などが挙げられる。企業のあるべき姿や、理想像である経営理念を、おかれている環境や利用できる経営資源等を加味して具体化したものが、経営戦略やビジョンである。</a:t>
            </a:r>
          </a:p>
        </p:txBody>
      </p:sp>
      <p:sp>
        <p:nvSpPr>
          <p:cNvPr id="6" name="テキスト ボックス 5">
            <a:extLst>
              <a:ext uri="{FF2B5EF4-FFF2-40B4-BE49-F238E27FC236}">
                <a16:creationId xmlns="" xmlns:a16="http://schemas.microsoft.com/office/drawing/2014/main" id="{25A69742-BD9E-4615-8258-8E2CFCCCF86F}"/>
              </a:ext>
            </a:extLst>
          </p:cNvPr>
          <p:cNvSpPr txBox="1"/>
          <p:nvPr/>
        </p:nvSpPr>
        <p:spPr>
          <a:xfrm>
            <a:off x="2757488" y="2184400"/>
            <a:ext cx="7942262" cy="1754188"/>
          </a:xfrm>
          <a:prstGeom prst="rect">
            <a:avLst/>
          </a:prstGeom>
          <a:noFill/>
        </p:spPr>
        <p:txBody>
          <a:bodyPr wrap="none">
            <a:spAutoFit/>
          </a:bodyPr>
          <a:lstStyle/>
          <a:p>
            <a:pPr algn="ctr">
              <a:defRPr/>
            </a:pPr>
            <a:r>
              <a:rPr lang="en-US" altLang="ja-JP" sz="3600" dirty="0">
                <a:solidFill>
                  <a:schemeClr val="tx1">
                    <a:lumMod val="85000"/>
                    <a:lumOff val="15000"/>
                  </a:schemeClr>
                </a:solidFill>
                <a:latin typeface="メイリオ" panose="020B0604030504040204" pitchFamily="50" charset="-128"/>
                <a:ea typeface="メイリオ" panose="020B0604030504040204" pitchFamily="50" charset="-128"/>
              </a:rPr>
              <a:t>OOOOOOOOOOOOOOOO</a:t>
            </a:r>
          </a:p>
          <a:p>
            <a:pPr algn="ctr">
              <a:defRPr/>
            </a:pPr>
            <a:r>
              <a:rPr lang="en-US" altLang="ja-JP" sz="3600" dirty="0">
                <a:solidFill>
                  <a:schemeClr val="tx1">
                    <a:lumMod val="85000"/>
                    <a:lumOff val="15000"/>
                  </a:schemeClr>
                </a:solidFill>
                <a:latin typeface="メイリオ" panose="020B0604030504040204" pitchFamily="50" charset="-128"/>
                <a:ea typeface="メイリオ" panose="020B0604030504040204" pitchFamily="50" charset="-128"/>
              </a:rPr>
              <a:t>OOOOOOOOOOOOOOO</a:t>
            </a:r>
          </a:p>
          <a:p>
            <a:pPr algn="ctr">
              <a:defRPr/>
            </a:pPr>
            <a:r>
              <a:rPr lang="en-US" altLang="ja-JP" sz="3600" dirty="0">
                <a:solidFill>
                  <a:schemeClr val="tx1">
                    <a:lumMod val="85000"/>
                    <a:lumOff val="15000"/>
                  </a:schemeClr>
                </a:solidFill>
                <a:latin typeface="メイリオ" panose="020B0604030504040204" pitchFamily="50" charset="-128"/>
                <a:ea typeface="メイリオ" panose="020B0604030504040204" pitchFamily="50" charset="-128"/>
              </a:rPr>
              <a:t>OOOOOOOOOOOOOOOOOOOOOO</a:t>
            </a:r>
            <a:endParaRPr lang="ja-JP" altLang="en-US" sz="36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 xmlns:a16="http://schemas.microsoft.com/office/drawing/2014/main" id="{63AD15D8-BCD0-414F-A5F5-E8D828AE26BA}"/>
              </a:ext>
            </a:extLst>
          </p:cNvPr>
          <p:cNvSpPr txBox="1"/>
          <p:nvPr/>
        </p:nvSpPr>
        <p:spPr>
          <a:xfrm>
            <a:off x="6430963" y="4106863"/>
            <a:ext cx="595312" cy="585787"/>
          </a:xfrm>
          <a:prstGeom prst="rect">
            <a:avLst/>
          </a:prstGeom>
          <a:noFill/>
        </p:spPr>
        <p:txBody>
          <a:bodyPr wrap="none">
            <a:spAutoFit/>
          </a:bodyPr>
          <a:lstStyle/>
          <a:p>
            <a:pPr>
              <a:defRPr/>
            </a:pPr>
            <a:r>
              <a:rPr lang="ja-JP" altLang="en-US" sz="3200" dirty="0">
                <a:solidFill>
                  <a:schemeClr val="tx1">
                    <a:lumMod val="85000"/>
                    <a:lumOff val="15000"/>
                  </a:schemeClr>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20460027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F0F85DC5-ED37-4652-94D1-4A97A0E487E3}"/>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49080B5-C096-4755-9AF2-45D60825A704}"/>
              </a:ext>
            </a:extLst>
          </p:cNvPr>
          <p:cNvSpPr>
            <a:spLocks noGrp="1"/>
          </p:cNvSpPr>
          <p:nvPr>
            <p:ph type="sldNum" sz="quarter" idx="4"/>
          </p:nvPr>
        </p:nvSpPr>
        <p:spPr/>
        <p:txBody>
          <a:bodyPr/>
          <a:lstStyle/>
          <a:p>
            <a:fld id="{E4DD4CA9-FFF4-4929-B1F3-DD754470E6A2}" type="slidenum">
              <a:rPr lang="ja-JP" altLang="en-US" smtClean="0"/>
              <a:pPr/>
              <a:t>15</a:t>
            </a:fld>
            <a:endParaRPr lang="ja-JP" altLang="en-US" dirty="0"/>
          </a:p>
        </p:txBody>
      </p:sp>
      <p:sp>
        <p:nvSpPr>
          <p:cNvPr id="4" name="タイトル 3">
            <a:extLst>
              <a:ext uri="{FF2B5EF4-FFF2-40B4-BE49-F238E27FC236}">
                <a16:creationId xmlns="" xmlns:a16="http://schemas.microsoft.com/office/drawing/2014/main" id="{FCA06133-5E32-4E5A-9C96-0B68E10AC1F7}"/>
              </a:ext>
            </a:extLst>
          </p:cNvPr>
          <p:cNvSpPr>
            <a:spLocks noGrp="1"/>
          </p:cNvSpPr>
          <p:nvPr>
            <p:ph type="title"/>
          </p:nvPr>
        </p:nvSpPr>
        <p:spPr/>
        <p:txBody>
          <a:bodyPr/>
          <a:lstStyle/>
          <a:p>
            <a:r>
              <a:rPr lang="ja-JP" altLang="en-US" dirty="0"/>
              <a:t>社内の風土</a:t>
            </a:r>
            <a:endParaRPr kumimoji="1" lang="ja-JP" altLang="en-US" dirty="0"/>
          </a:p>
        </p:txBody>
      </p:sp>
      <p:sp>
        <p:nvSpPr>
          <p:cNvPr id="8" name="正方形/長方形 7">
            <a:extLst>
              <a:ext uri="{FF2B5EF4-FFF2-40B4-BE49-F238E27FC236}">
                <a16:creationId xmlns="" xmlns:a16="http://schemas.microsoft.com/office/drawing/2014/main" id="{E6CCAFCA-B1B2-4E38-A39C-7F935573970B}"/>
              </a:ext>
            </a:extLst>
          </p:cNvPr>
          <p:cNvSpPr/>
          <p:nvPr/>
        </p:nvSpPr>
        <p:spPr>
          <a:xfrm>
            <a:off x="536686" y="1538059"/>
            <a:ext cx="3877985" cy="461665"/>
          </a:xfrm>
          <a:prstGeom prst="rect">
            <a:avLst/>
          </a:prstGeom>
        </p:spPr>
        <p:txBody>
          <a:bodyPr wrap="none">
            <a:spAutoFit/>
          </a:bodyPr>
          <a:lstStyle/>
          <a:p>
            <a:pPr>
              <a:defRPr/>
            </a:pP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コミュニケーションが重要</a:t>
            </a:r>
          </a:p>
        </p:txBody>
      </p:sp>
      <p:sp>
        <p:nvSpPr>
          <p:cNvPr id="10" name="正方形/長方形 9">
            <a:extLst>
              <a:ext uri="{FF2B5EF4-FFF2-40B4-BE49-F238E27FC236}">
                <a16:creationId xmlns="" xmlns:a16="http://schemas.microsoft.com/office/drawing/2014/main" id="{E0485752-A2D4-48D9-8A6B-0527EF6A9862}"/>
              </a:ext>
            </a:extLst>
          </p:cNvPr>
          <p:cNvSpPr/>
          <p:nvPr/>
        </p:nvSpPr>
        <p:spPr>
          <a:xfrm>
            <a:off x="1753805" y="5575161"/>
            <a:ext cx="2236510" cy="40011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ミーティング手法</a:t>
            </a:r>
          </a:p>
        </p:txBody>
      </p:sp>
      <p:sp>
        <p:nvSpPr>
          <p:cNvPr id="11" name="正方形/長方形 10">
            <a:extLst>
              <a:ext uri="{FF2B5EF4-FFF2-40B4-BE49-F238E27FC236}">
                <a16:creationId xmlns="" xmlns:a16="http://schemas.microsoft.com/office/drawing/2014/main" id="{4969BFBD-5330-4A29-891B-294B9718181F}"/>
              </a:ext>
            </a:extLst>
          </p:cNvPr>
          <p:cNvSpPr/>
          <p:nvPr/>
        </p:nvSpPr>
        <p:spPr>
          <a:xfrm>
            <a:off x="5091847" y="5575161"/>
            <a:ext cx="3262433" cy="40011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コミュニケーションツール</a:t>
            </a:r>
          </a:p>
        </p:txBody>
      </p:sp>
      <p:sp>
        <p:nvSpPr>
          <p:cNvPr id="12" name="正方形/長方形 11">
            <a:extLst>
              <a:ext uri="{FF2B5EF4-FFF2-40B4-BE49-F238E27FC236}">
                <a16:creationId xmlns="" xmlns:a16="http://schemas.microsoft.com/office/drawing/2014/main" id="{0D63956D-375E-4200-9D77-3431DAF612F6}"/>
              </a:ext>
            </a:extLst>
          </p:cNvPr>
          <p:cNvSpPr/>
          <p:nvPr/>
        </p:nvSpPr>
        <p:spPr>
          <a:xfrm>
            <a:off x="9324396" y="5575161"/>
            <a:ext cx="2492991" cy="400110"/>
          </a:xfrm>
          <a:prstGeom prst="rect">
            <a:avLst/>
          </a:prstGeom>
        </p:spPr>
        <p:txBody>
          <a:bodyPr wrap="none">
            <a:spAutoFit/>
          </a:bodyPr>
          <a:lstStyle/>
          <a:p>
            <a:pPr algn="ctr">
              <a:defRPr/>
            </a:pPr>
            <a:r>
              <a:rPr lang="ja-JP" altLang="en-US" dirty="0">
                <a:solidFill>
                  <a:schemeClr val="bg2">
                    <a:lumMod val="25000"/>
                  </a:schemeClr>
                </a:solidFill>
                <a:latin typeface="メイリオ" panose="020B0604030504040204" pitchFamily="50" charset="-128"/>
                <a:ea typeface="メイリオ" panose="020B0604030504040204" pitchFamily="50" charset="-128"/>
              </a:rPr>
              <a:t>リフレッシュルーム</a:t>
            </a:r>
          </a:p>
        </p:txBody>
      </p:sp>
      <p:pic>
        <p:nvPicPr>
          <p:cNvPr id="13" name="図プレースホルダー 12">
            <a:extLst>
              <a:ext uri="{FF2B5EF4-FFF2-40B4-BE49-F238E27FC236}">
                <a16:creationId xmlns="" xmlns:a16="http://schemas.microsoft.com/office/drawing/2014/main" id="{EE924B51-72D1-4D77-9B0B-04768BC88D4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29" b="129"/>
          <a:stretch>
            <a:fillRect/>
          </a:stretch>
        </p:blipFill>
        <p:spPr/>
      </p:pic>
      <p:pic>
        <p:nvPicPr>
          <p:cNvPr id="20" name="図プレースホルダー 19">
            <a:extLst>
              <a:ext uri="{FF2B5EF4-FFF2-40B4-BE49-F238E27FC236}">
                <a16:creationId xmlns="" xmlns:a16="http://schemas.microsoft.com/office/drawing/2014/main" id="{29ECE0CF-693A-48F7-992A-9A2E212A162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155" b="155"/>
          <a:stretch>
            <a:fillRect/>
          </a:stretch>
        </p:blipFill>
        <p:spPr/>
      </p:pic>
      <p:pic>
        <p:nvPicPr>
          <p:cNvPr id="24" name="図プレースホルダー 23">
            <a:extLst>
              <a:ext uri="{FF2B5EF4-FFF2-40B4-BE49-F238E27FC236}">
                <a16:creationId xmlns="" xmlns:a16="http://schemas.microsoft.com/office/drawing/2014/main" id="{49177C96-1911-44BC-9190-5F2DC6812241}"/>
              </a:ext>
            </a:extLst>
          </p:cNvPr>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38" b="38"/>
          <a:stretch>
            <a:fillRect/>
          </a:stretch>
        </p:blipFill>
        <p:spPr/>
      </p:pic>
    </p:spTree>
    <p:extLst>
      <p:ext uri="{BB962C8B-B14F-4D97-AF65-F5344CB8AC3E}">
        <p14:creationId xmlns:p14="http://schemas.microsoft.com/office/powerpoint/2010/main" val="376752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社内の様子</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16</a:t>
            </a:fld>
            <a:endParaRPr lang="ja-JP" altLang="en-US" dirty="0"/>
          </a:p>
        </p:txBody>
      </p:sp>
    </p:spTree>
    <p:extLst>
      <p:ext uri="{BB962C8B-B14F-4D97-AF65-F5344CB8AC3E}">
        <p14:creationId xmlns:p14="http://schemas.microsoft.com/office/powerpoint/2010/main" val="6082530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kumimoji="1" lang="en-US" altLang="ja-JP" dirty="0"/>
              <a:t>3.</a:t>
            </a:r>
            <a:r>
              <a:rPr lang="ja-JP" altLang="en-US" dirty="0"/>
              <a:t>募集職種と仕事内容</a:t>
            </a:r>
            <a:endParaRPr kumimoji="1" lang="ja-JP" altLang="en-US" dirty="0"/>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31902157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募集職種と仕事内容</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18</a:t>
            </a:fld>
            <a:endParaRPr lang="ja-JP" altLang="en-US" dirty="0"/>
          </a:p>
        </p:txBody>
      </p:sp>
      <p:graphicFrame>
        <p:nvGraphicFramePr>
          <p:cNvPr id="5" name="表プレースホルダー 3">
            <a:extLst>
              <a:ext uri="{FF2B5EF4-FFF2-40B4-BE49-F238E27FC236}">
                <a16:creationId xmlns="" xmlns:a16="http://schemas.microsoft.com/office/drawing/2014/main" id="{D31E2B66-72C4-4608-81A2-FBC4E9D5B5E8}"/>
              </a:ext>
            </a:extLst>
          </p:cNvPr>
          <p:cNvGraphicFramePr>
            <a:graphicFrameLocks/>
          </p:cNvGraphicFramePr>
          <p:nvPr>
            <p:extLst>
              <p:ext uri="{D42A27DB-BD31-4B8C-83A1-F6EECF244321}">
                <p14:modId xmlns:p14="http://schemas.microsoft.com/office/powerpoint/2010/main" val="184114589"/>
              </p:ext>
            </p:extLst>
          </p:nvPr>
        </p:nvGraphicFramePr>
        <p:xfrm>
          <a:off x="1320681" y="2268463"/>
          <a:ext cx="10800000" cy="4446588"/>
        </p:xfrm>
        <a:graphic>
          <a:graphicData uri="http://schemas.openxmlformats.org/drawingml/2006/table">
            <a:tbl>
              <a:tblPr firstRow="1" bandRow="1">
                <a:tableStyleId>{2D5ABB26-0587-4C30-8999-92F81FD0307C}</a:tableStyleId>
              </a:tblPr>
              <a:tblGrid>
                <a:gridCol w="2269565">
                  <a:extLst>
                    <a:ext uri="{9D8B030D-6E8A-4147-A177-3AD203B41FA5}">
                      <a16:colId xmlns="" xmlns:a16="http://schemas.microsoft.com/office/drawing/2014/main" val="20000"/>
                    </a:ext>
                  </a:extLst>
                </a:gridCol>
                <a:gridCol w="8530435">
                  <a:extLst>
                    <a:ext uri="{9D8B030D-6E8A-4147-A177-3AD203B41FA5}">
                      <a16:colId xmlns="" xmlns:a16="http://schemas.microsoft.com/office/drawing/2014/main" val="20001"/>
                    </a:ext>
                  </a:extLst>
                </a:gridCol>
              </a:tblGrid>
              <a:tr h="468134">
                <a:tc>
                  <a:txBody>
                    <a:bodyPr/>
                    <a:lstStyle/>
                    <a:p>
                      <a:r>
                        <a:rPr kumimoji="1" lang="ja-JP" altLang="en-US" sz="2000" b="1" dirty="0">
                          <a:solidFill>
                            <a:schemeClr val="tx1">
                              <a:lumMod val="85000"/>
                              <a:lumOff val="15000"/>
                            </a:schemeClr>
                          </a:solidFill>
                          <a:latin typeface="メイリオ" panose="020B0604030504040204" pitchFamily="50" charset="-128"/>
                          <a:ea typeface="メイリオ" panose="020B0604030504040204" pitchFamily="50" charset="-128"/>
                        </a:rPr>
                        <a:t>職種名</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2">
                        <a:lumMod val="90000"/>
                      </a:schemeClr>
                    </a:solidFill>
                  </a:tcPr>
                </a:tc>
                <a:tc>
                  <a:txBody>
                    <a:bodyPr/>
                    <a:lstStyle/>
                    <a:p>
                      <a:r>
                        <a:rPr kumimoji="1" lang="ja-JP" altLang="en-US" sz="2000" b="1" dirty="0">
                          <a:solidFill>
                            <a:schemeClr val="tx1">
                              <a:lumMod val="85000"/>
                              <a:lumOff val="15000"/>
                            </a:schemeClr>
                          </a:solidFill>
                          <a:latin typeface="メイリオ" panose="020B0604030504040204" pitchFamily="50" charset="-128"/>
                          <a:ea typeface="メイリオ" panose="020B0604030504040204" pitchFamily="50" charset="-128"/>
                        </a:rPr>
                        <a:t>仕事内容</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2">
                        <a:lumMod val="90000"/>
                      </a:schemeClr>
                    </a:solidFill>
                  </a:tcPr>
                </a:tc>
                <a:extLst>
                  <a:ext uri="{0D108BD9-81ED-4DB2-BD59-A6C34878D82A}">
                    <a16:rowId xmlns="" xmlns:a16="http://schemas.microsoft.com/office/drawing/2014/main" val="10000"/>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研究開発</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自社の製品・サービスを国内にある取引先企業に提案し、受注・納品、代金回収までの一連の活動を行います。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設計開発</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海外の取引先企業に自社の製品・サービスを提案し、受注・納品、代金回収までの一連の活動を行います。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試作</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中長期計画、経営計画などの策定とその進捗管理を行います。具体的には、事業計画の策定や予実管理といった経営の根幹に携わる仕事です。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生産技術</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自社製品の製造に必要な資材（材料）や日常業務において必要な備品などを仕入れる仕事です。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620835">
                <a:tc>
                  <a:txBody>
                    <a:bodyPr/>
                    <a:lstStyle/>
                    <a:p>
                      <a:r>
                        <a:rPr kumimoji="1" lang="ja-JP" altLang="en-US" sz="1800" b="1" spc="-150" dirty="0">
                          <a:solidFill>
                            <a:schemeClr val="tx1">
                              <a:lumMod val="85000"/>
                              <a:lumOff val="15000"/>
                            </a:schemeClr>
                          </a:solidFill>
                          <a:latin typeface="メイリオ" panose="020B0604030504040204" pitchFamily="50" charset="-128"/>
                          <a:ea typeface="メイリオ" panose="020B0604030504040204" pitchFamily="50" charset="-128"/>
                        </a:rPr>
                        <a:t>ソフトウェア開発</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組織全体に関する業務を行います。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620835">
                <a:tc>
                  <a:txBody>
                    <a:bodyPr/>
                    <a:lstStyle/>
                    <a:p>
                      <a:r>
                        <a:rPr kumimoji="1" lang="ja-JP" altLang="en-US" sz="1800" b="1" spc="-150" dirty="0">
                          <a:solidFill>
                            <a:schemeClr val="tx1">
                              <a:lumMod val="85000"/>
                              <a:lumOff val="15000"/>
                            </a:schemeClr>
                          </a:solidFill>
                          <a:latin typeface="メイリオ" panose="020B0604030504040204" pitchFamily="50" charset="-128"/>
                          <a:ea typeface="メイリオ" panose="020B0604030504040204" pitchFamily="50" charset="-128"/>
                        </a:rPr>
                        <a:t>ファームウェア開発</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採用、人事制度の企画・立案、労務管理、能力開発などを行います。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bl>
          </a:graphicData>
        </a:graphic>
      </p:graphicFrame>
      <p:sp>
        <p:nvSpPr>
          <p:cNvPr id="6" name="正方形/長方形 5">
            <a:extLst>
              <a:ext uri="{FF2B5EF4-FFF2-40B4-BE49-F238E27FC236}">
                <a16:creationId xmlns="" xmlns:a16="http://schemas.microsoft.com/office/drawing/2014/main" id="{EB6E2C47-A406-4800-8104-E524A2829253}"/>
              </a:ext>
            </a:extLst>
          </p:cNvPr>
          <p:cNvSpPr/>
          <p:nvPr/>
        </p:nvSpPr>
        <p:spPr>
          <a:xfrm>
            <a:off x="4473575" y="1672580"/>
            <a:ext cx="4494213" cy="523875"/>
          </a:xfrm>
          <a:prstGeom prst="rect">
            <a:avLst/>
          </a:prstGeom>
        </p:spPr>
        <p:txBody>
          <a:bodyPr wrap="none">
            <a:spAutoFit/>
          </a:bodyPr>
          <a:lstStyle/>
          <a:p>
            <a:pPr algn="ctr">
              <a:defRPr/>
            </a:pPr>
            <a:r>
              <a:rPr lang="ja-JP" altLang="en-US" sz="2800" b="1" dirty="0">
                <a:solidFill>
                  <a:schemeClr val="tx2">
                    <a:lumMod val="50000"/>
                  </a:schemeClr>
                </a:solidFill>
                <a:latin typeface="メイリオ" panose="020B0604030504040204" pitchFamily="50" charset="-128"/>
                <a:ea typeface="メイリオ" panose="020B0604030504040204" pitchFamily="50" charset="-128"/>
              </a:rPr>
              <a:t>理系の募集職種と仕事内容</a:t>
            </a:r>
          </a:p>
        </p:txBody>
      </p:sp>
    </p:spTree>
    <p:extLst>
      <p:ext uri="{BB962C8B-B14F-4D97-AF65-F5344CB8AC3E}">
        <p14:creationId xmlns:p14="http://schemas.microsoft.com/office/powerpoint/2010/main" val="14122585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募集職種と仕事内容</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19</a:t>
            </a:fld>
            <a:endParaRPr lang="ja-JP" altLang="en-US" dirty="0"/>
          </a:p>
        </p:txBody>
      </p:sp>
      <p:graphicFrame>
        <p:nvGraphicFramePr>
          <p:cNvPr id="5" name="表プレースホルダー 3">
            <a:extLst>
              <a:ext uri="{FF2B5EF4-FFF2-40B4-BE49-F238E27FC236}">
                <a16:creationId xmlns="" xmlns:a16="http://schemas.microsoft.com/office/drawing/2014/main" id="{D31E2B66-72C4-4608-81A2-FBC4E9D5B5E8}"/>
              </a:ext>
            </a:extLst>
          </p:cNvPr>
          <p:cNvGraphicFramePr>
            <a:graphicFrameLocks/>
          </p:cNvGraphicFramePr>
          <p:nvPr>
            <p:extLst>
              <p:ext uri="{D42A27DB-BD31-4B8C-83A1-F6EECF244321}">
                <p14:modId xmlns:p14="http://schemas.microsoft.com/office/powerpoint/2010/main" val="2603736132"/>
              </p:ext>
            </p:extLst>
          </p:nvPr>
        </p:nvGraphicFramePr>
        <p:xfrm>
          <a:off x="1320681" y="2268463"/>
          <a:ext cx="10800000" cy="4446588"/>
        </p:xfrm>
        <a:graphic>
          <a:graphicData uri="http://schemas.openxmlformats.org/drawingml/2006/table">
            <a:tbl>
              <a:tblPr firstRow="1" bandRow="1">
                <a:tableStyleId>{2D5ABB26-0587-4C30-8999-92F81FD0307C}</a:tableStyleId>
              </a:tblPr>
              <a:tblGrid>
                <a:gridCol w="2269565">
                  <a:extLst>
                    <a:ext uri="{9D8B030D-6E8A-4147-A177-3AD203B41FA5}">
                      <a16:colId xmlns="" xmlns:a16="http://schemas.microsoft.com/office/drawing/2014/main" val="20000"/>
                    </a:ext>
                  </a:extLst>
                </a:gridCol>
                <a:gridCol w="8530435">
                  <a:extLst>
                    <a:ext uri="{9D8B030D-6E8A-4147-A177-3AD203B41FA5}">
                      <a16:colId xmlns="" xmlns:a16="http://schemas.microsoft.com/office/drawing/2014/main" val="20001"/>
                    </a:ext>
                  </a:extLst>
                </a:gridCol>
              </a:tblGrid>
              <a:tr h="468134">
                <a:tc>
                  <a:txBody>
                    <a:bodyPr/>
                    <a:lstStyle/>
                    <a:p>
                      <a:r>
                        <a:rPr kumimoji="1" lang="ja-JP" altLang="en-US" sz="2000" b="1" dirty="0">
                          <a:solidFill>
                            <a:schemeClr val="tx1">
                              <a:lumMod val="85000"/>
                              <a:lumOff val="15000"/>
                            </a:schemeClr>
                          </a:solidFill>
                          <a:latin typeface="メイリオ" panose="020B0604030504040204" pitchFamily="50" charset="-128"/>
                          <a:ea typeface="メイリオ" panose="020B0604030504040204" pitchFamily="50" charset="-128"/>
                        </a:rPr>
                        <a:t>職種名</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2">
                        <a:lumMod val="75000"/>
                      </a:schemeClr>
                    </a:solidFill>
                  </a:tcPr>
                </a:tc>
                <a:tc>
                  <a:txBody>
                    <a:bodyPr/>
                    <a:lstStyle/>
                    <a:p>
                      <a:r>
                        <a:rPr kumimoji="1" lang="ja-JP" altLang="en-US" sz="2000" b="1" dirty="0">
                          <a:solidFill>
                            <a:schemeClr val="tx1">
                              <a:lumMod val="85000"/>
                              <a:lumOff val="15000"/>
                            </a:schemeClr>
                          </a:solidFill>
                          <a:latin typeface="メイリオ" panose="020B0604030504040204" pitchFamily="50" charset="-128"/>
                          <a:ea typeface="メイリオ" panose="020B0604030504040204" pitchFamily="50" charset="-128"/>
                        </a:rPr>
                        <a:t>仕事内容</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2">
                        <a:lumMod val="75000"/>
                      </a:schemeClr>
                    </a:solidFill>
                  </a:tcPr>
                </a:tc>
                <a:extLst>
                  <a:ext uri="{0D108BD9-81ED-4DB2-BD59-A6C34878D82A}">
                    <a16:rowId xmlns="" xmlns:a16="http://schemas.microsoft.com/office/drawing/2014/main" val="10000"/>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国内営業</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自社の製品・サービスを国内にある取引先企業に提案し、受注・納品、代金回収までの一連の活動を行います。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海外営業</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海外の取引先企業に自社の製品・サービスを提案し、受注・納品、代金回収までの一連の活動を行います。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企画管理</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中長期計画、経営計画などの策定とその進捗管理を行います。具体的には、事業計画の策定や予実管理といった経営の根幹に携わる仕事です。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684196">
                <a:tc>
                  <a:txBody>
                    <a:bodyPr/>
                    <a:lstStyle/>
                    <a:p>
                      <a:r>
                        <a:rPr kumimoji="1"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資材</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自社製品の製造に必要な資材（材料）や日常業務において必要な備品などを仕入れる仕事です。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4"/>
                  </a:ext>
                </a:extLst>
              </a:tr>
              <a:tr h="620835">
                <a:tc>
                  <a:txBody>
                    <a:bodyPr/>
                    <a:lstStyle/>
                    <a:p>
                      <a:r>
                        <a:rPr kumimoji="1" lang="ja-JP" altLang="en-US" sz="2400" b="1" spc="-150" dirty="0">
                          <a:solidFill>
                            <a:schemeClr val="tx1">
                              <a:lumMod val="85000"/>
                              <a:lumOff val="15000"/>
                            </a:schemeClr>
                          </a:solidFill>
                          <a:latin typeface="メイリオ" panose="020B0604030504040204" pitchFamily="50" charset="-128"/>
                          <a:ea typeface="メイリオ" panose="020B0604030504040204" pitchFamily="50" charset="-128"/>
                        </a:rPr>
                        <a:t>総務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組織全体に関する業務を行います。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620835">
                <a:tc>
                  <a:txBody>
                    <a:bodyPr/>
                    <a:lstStyle/>
                    <a:p>
                      <a:r>
                        <a:rPr kumimoji="1" lang="ja-JP" altLang="en-US" sz="2400" b="1" spc="-150" dirty="0">
                          <a:solidFill>
                            <a:schemeClr val="tx1">
                              <a:lumMod val="85000"/>
                              <a:lumOff val="15000"/>
                            </a:schemeClr>
                          </a:solidFill>
                          <a:latin typeface="メイリオ" panose="020B0604030504040204" pitchFamily="50" charset="-128"/>
                          <a:ea typeface="メイリオ" panose="020B0604030504040204" pitchFamily="50" charset="-128"/>
                        </a:rPr>
                        <a:t>人事</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tc>
                  <a:txBody>
                    <a:bodyPr/>
                    <a:lstStyle/>
                    <a:p>
                      <a:r>
                        <a:rPr kumimoji="1" lang="ja-JP" altLang="en-US" sz="1800" b="0" dirty="0">
                          <a:solidFill>
                            <a:schemeClr val="tx1">
                              <a:lumMod val="85000"/>
                              <a:lumOff val="15000"/>
                            </a:schemeClr>
                          </a:solidFill>
                          <a:latin typeface="メイリオ" panose="020B0604030504040204" pitchFamily="50" charset="-128"/>
                          <a:ea typeface="メイリオ" panose="020B0604030504040204" pitchFamily="50" charset="-128"/>
                        </a:rPr>
                        <a:t>採用、人事制度の企画・立案、労務管理、能力開発などを行います。</a:t>
                      </a:r>
                    </a:p>
                  </a:txBody>
                  <a:tcPr marL="91446" marR="91446" marT="45733" marB="45733" anchor="ctr">
                    <a:lnL w="3175" cap="flat" cmpd="sng" algn="ctr">
                      <a:solidFill>
                        <a:schemeClr val="tx2"/>
                      </a:solidFill>
                      <a:prstDash val="solid"/>
                      <a:round/>
                      <a:headEnd type="none" w="med" len="med"/>
                      <a:tailEnd type="none" w="med" len="med"/>
                    </a:lnL>
                    <a:lnR w="3175" cap="flat" cmpd="sng" algn="ctr">
                      <a:solidFill>
                        <a:schemeClr val="tx2"/>
                      </a:solidFill>
                      <a:prstDash val="solid"/>
                      <a:round/>
                      <a:headEnd type="none" w="med" len="med"/>
                      <a:tailEnd type="none" w="med" len="med"/>
                    </a:lnR>
                    <a:lnT w="3175" cap="flat" cmpd="sng" algn="ctr">
                      <a:solidFill>
                        <a:schemeClr val="tx2"/>
                      </a:solidFill>
                      <a:prstDash val="solid"/>
                      <a:round/>
                      <a:headEnd type="none" w="med" len="med"/>
                      <a:tailEnd type="none" w="med" len="med"/>
                    </a:lnT>
                    <a:lnB w="3175" cap="flat" cmpd="sng" algn="ctr">
                      <a:solidFill>
                        <a:schemeClr val="tx2"/>
                      </a:solidFill>
                      <a:prstDash val="solid"/>
                      <a:round/>
                      <a:headEnd type="none" w="med" len="med"/>
                      <a:tailEnd type="none" w="med" len="med"/>
                    </a:lnB>
                    <a:solidFill>
                      <a:schemeClr val="bg1"/>
                    </a:solidFill>
                  </a:tcPr>
                </a:tc>
                <a:extLst>
                  <a:ext uri="{0D108BD9-81ED-4DB2-BD59-A6C34878D82A}">
                    <a16:rowId xmlns="" xmlns:a16="http://schemas.microsoft.com/office/drawing/2014/main" val="10006"/>
                  </a:ext>
                </a:extLst>
              </a:tr>
            </a:tbl>
          </a:graphicData>
        </a:graphic>
      </p:graphicFrame>
      <p:sp>
        <p:nvSpPr>
          <p:cNvPr id="6" name="正方形/長方形 5">
            <a:extLst>
              <a:ext uri="{FF2B5EF4-FFF2-40B4-BE49-F238E27FC236}">
                <a16:creationId xmlns="" xmlns:a16="http://schemas.microsoft.com/office/drawing/2014/main" id="{EB6E2C47-A406-4800-8104-E524A2829253}"/>
              </a:ext>
            </a:extLst>
          </p:cNvPr>
          <p:cNvSpPr/>
          <p:nvPr/>
        </p:nvSpPr>
        <p:spPr>
          <a:xfrm>
            <a:off x="4473913" y="1672580"/>
            <a:ext cx="4493538" cy="523220"/>
          </a:xfrm>
          <a:prstGeom prst="rect">
            <a:avLst/>
          </a:prstGeom>
        </p:spPr>
        <p:txBody>
          <a:bodyPr wrap="none">
            <a:spAutoFit/>
          </a:bodyPr>
          <a:lstStyle/>
          <a:p>
            <a:pPr algn="ctr">
              <a:defRPr/>
            </a:pPr>
            <a:r>
              <a:rPr lang="ja-JP" altLang="en-US" sz="2800" b="1" dirty="0">
                <a:solidFill>
                  <a:schemeClr val="tx2">
                    <a:lumMod val="50000"/>
                  </a:schemeClr>
                </a:solidFill>
                <a:latin typeface="メイリオ" panose="020B0604030504040204" pitchFamily="50" charset="-128"/>
                <a:ea typeface="メイリオ" panose="020B0604030504040204" pitchFamily="50" charset="-128"/>
              </a:rPr>
              <a:t>文系の募集職種と仕事内容</a:t>
            </a:r>
          </a:p>
        </p:txBody>
      </p:sp>
    </p:spTree>
    <p:extLst>
      <p:ext uri="{BB962C8B-B14F-4D97-AF65-F5344CB8AC3E}">
        <p14:creationId xmlns:p14="http://schemas.microsoft.com/office/powerpoint/2010/main" val="24871109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en-US" altLang="ja-JP" dirty="0"/>
              <a:t>WEB</a:t>
            </a:r>
            <a:r>
              <a:rPr kumimoji="1" lang="ja-JP" altLang="en-US" dirty="0"/>
              <a:t>説明会コンテンツ</a:t>
            </a:r>
          </a:p>
        </p:txBody>
      </p:sp>
      <p:sp>
        <p:nvSpPr>
          <p:cNvPr id="3" name="正方形/長方形 2">
            <a:extLst>
              <a:ext uri="{FF2B5EF4-FFF2-40B4-BE49-F238E27FC236}">
                <a16:creationId xmlns="" xmlns:a16="http://schemas.microsoft.com/office/drawing/2014/main" id="{1BDB2470-5647-4532-BD71-E6FF2C05E44F}"/>
              </a:ext>
            </a:extLst>
          </p:cNvPr>
          <p:cNvSpPr/>
          <p:nvPr/>
        </p:nvSpPr>
        <p:spPr>
          <a:xfrm>
            <a:off x="536686" y="1538059"/>
            <a:ext cx="5416550" cy="461962"/>
          </a:xfrm>
          <a:prstGeom prst="rect">
            <a:avLst/>
          </a:prstGeom>
        </p:spPr>
        <p:txBody>
          <a:bodyPr wrap="none">
            <a:spAutoFit/>
          </a:bodyPr>
          <a:lstStyle/>
          <a:p>
            <a:pPr>
              <a:defRPr/>
            </a:pP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気になるコンテンツからご覧ください</a:t>
            </a:r>
          </a:p>
        </p:txBody>
      </p:sp>
      <p:sp>
        <p:nvSpPr>
          <p:cNvPr id="4" name="正方形/長方形 3">
            <a:extLst>
              <a:ext uri="{FF2B5EF4-FFF2-40B4-BE49-F238E27FC236}">
                <a16:creationId xmlns="" xmlns:a16="http://schemas.microsoft.com/office/drawing/2014/main" id="{71274B73-7C41-4C87-A6EE-F6B6D49DA8A3}"/>
              </a:ext>
            </a:extLst>
          </p:cNvPr>
          <p:cNvSpPr/>
          <p:nvPr/>
        </p:nvSpPr>
        <p:spPr>
          <a:xfrm>
            <a:off x="1213934" y="2504018"/>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1</a:t>
            </a:r>
            <a:endParaRPr kumimoji="1" lang="ja-JP" altLang="en-US" sz="3600" b="1" dirty="0">
              <a:solidFill>
                <a:schemeClr val="bg1"/>
              </a:solidFill>
              <a:ea typeface="メイリオ" panose="020B0604030504040204" pitchFamily="50" charset="-128"/>
            </a:endParaRPr>
          </a:p>
        </p:txBody>
      </p:sp>
      <p:sp>
        <p:nvSpPr>
          <p:cNvPr id="5" name="正方形/長方形 4">
            <a:extLst>
              <a:ext uri="{FF2B5EF4-FFF2-40B4-BE49-F238E27FC236}">
                <a16:creationId xmlns="" xmlns:a16="http://schemas.microsoft.com/office/drawing/2014/main" id="{9E5ECC82-A3F7-4C7D-9AB4-FE29DEAE77BA}"/>
              </a:ext>
            </a:extLst>
          </p:cNvPr>
          <p:cNvSpPr/>
          <p:nvPr/>
        </p:nvSpPr>
        <p:spPr>
          <a:xfrm>
            <a:off x="3373475" y="2504018"/>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企業概要と事業の強み</a:t>
            </a:r>
          </a:p>
        </p:txBody>
      </p:sp>
      <p:sp>
        <p:nvSpPr>
          <p:cNvPr id="6" name="正方形/長方形 5">
            <a:extLst>
              <a:ext uri="{FF2B5EF4-FFF2-40B4-BE49-F238E27FC236}">
                <a16:creationId xmlns="" xmlns:a16="http://schemas.microsoft.com/office/drawing/2014/main" id="{FDF227A7-C7DF-4DB9-9A9F-079113FE113B}"/>
              </a:ext>
            </a:extLst>
          </p:cNvPr>
          <p:cNvSpPr/>
          <p:nvPr/>
        </p:nvSpPr>
        <p:spPr>
          <a:xfrm>
            <a:off x="1213934" y="3671770"/>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2</a:t>
            </a:r>
            <a:endParaRPr kumimoji="1" lang="ja-JP" altLang="en-US" sz="3600" b="1" dirty="0">
              <a:solidFill>
                <a:schemeClr val="bg1"/>
              </a:solidFill>
              <a:ea typeface="メイリオ" panose="020B0604030504040204" pitchFamily="50" charset="-128"/>
            </a:endParaRPr>
          </a:p>
        </p:txBody>
      </p:sp>
      <p:sp>
        <p:nvSpPr>
          <p:cNvPr id="7" name="正方形/長方形 6">
            <a:extLst>
              <a:ext uri="{FF2B5EF4-FFF2-40B4-BE49-F238E27FC236}">
                <a16:creationId xmlns="" xmlns:a16="http://schemas.microsoft.com/office/drawing/2014/main" id="{3F898755-D76B-47D0-937B-88AF72C32425}"/>
              </a:ext>
            </a:extLst>
          </p:cNvPr>
          <p:cNvSpPr/>
          <p:nvPr/>
        </p:nvSpPr>
        <p:spPr>
          <a:xfrm>
            <a:off x="3373475" y="3671770"/>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企業理念・社内の雰囲気</a:t>
            </a:r>
            <a:endParaRPr kumimoji="1" lang="ja-JP" altLang="en-US" sz="2000" b="1" dirty="0">
              <a:solidFill>
                <a:schemeClr val="tx1">
                  <a:lumMod val="75000"/>
                  <a:lumOff val="25000"/>
                </a:schemeClr>
              </a:solidFill>
              <a:ea typeface="メイリオ" panose="020B0604030504040204" pitchFamily="50" charset="-128"/>
            </a:endParaRPr>
          </a:p>
        </p:txBody>
      </p:sp>
      <p:sp>
        <p:nvSpPr>
          <p:cNvPr id="8" name="正方形/長方形 7">
            <a:extLst>
              <a:ext uri="{FF2B5EF4-FFF2-40B4-BE49-F238E27FC236}">
                <a16:creationId xmlns="" xmlns:a16="http://schemas.microsoft.com/office/drawing/2014/main" id="{2442BE4C-BF1E-40AF-85AE-B6FC2113853E}"/>
              </a:ext>
            </a:extLst>
          </p:cNvPr>
          <p:cNvSpPr/>
          <p:nvPr/>
        </p:nvSpPr>
        <p:spPr>
          <a:xfrm>
            <a:off x="1213934" y="4860751"/>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3</a:t>
            </a:r>
            <a:endParaRPr kumimoji="1" lang="ja-JP" altLang="en-US" sz="3600" b="1" dirty="0">
              <a:solidFill>
                <a:schemeClr val="bg1"/>
              </a:solidFill>
              <a:ea typeface="メイリオ" panose="020B0604030504040204" pitchFamily="50" charset="-128"/>
            </a:endParaRPr>
          </a:p>
        </p:txBody>
      </p:sp>
      <p:sp>
        <p:nvSpPr>
          <p:cNvPr id="9" name="正方形/長方形 8">
            <a:extLst>
              <a:ext uri="{FF2B5EF4-FFF2-40B4-BE49-F238E27FC236}">
                <a16:creationId xmlns="" xmlns:a16="http://schemas.microsoft.com/office/drawing/2014/main" id="{8778EEED-3897-4FEB-A324-B8ABB55799AB}"/>
              </a:ext>
            </a:extLst>
          </p:cNvPr>
          <p:cNvSpPr/>
          <p:nvPr/>
        </p:nvSpPr>
        <p:spPr>
          <a:xfrm>
            <a:off x="3373475" y="4860751"/>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募集職種と仕事内容</a:t>
            </a:r>
            <a:endParaRPr kumimoji="1" lang="ja-JP" altLang="en-US" sz="2000" b="1" dirty="0">
              <a:solidFill>
                <a:schemeClr val="tx1">
                  <a:lumMod val="75000"/>
                  <a:lumOff val="25000"/>
                </a:schemeClr>
              </a:solidFill>
              <a:ea typeface="メイリオ" panose="020B0604030504040204" pitchFamily="50" charset="-128"/>
            </a:endParaRPr>
          </a:p>
        </p:txBody>
      </p:sp>
      <p:sp>
        <p:nvSpPr>
          <p:cNvPr id="10" name="正方形/長方形 9">
            <a:extLst>
              <a:ext uri="{FF2B5EF4-FFF2-40B4-BE49-F238E27FC236}">
                <a16:creationId xmlns="" xmlns:a16="http://schemas.microsoft.com/office/drawing/2014/main" id="{C4E73B49-BC41-4AA8-8BCA-417BCF5B7C1A}"/>
              </a:ext>
            </a:extLst>
          </p:cNvPr>
          <p:cNvSpPr/>
          <p:nvPr/>
        </p:nvSpPr>
        <p:spPr>
          <a:xfrm>
            <a:off x="6861065" y="2504018"/>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4</a:t>
            </a:r>
            <a:endParaRPr kumimoji="1" lang="ja-JP" altLang="en-US" sz="3600" b="1" dirty="0">
              <a:solidFill>
                <a:schemeClr val="bg1"/>
              </a:solidFill>
              <a:ea typeface="メイリオ" panose="020B0604030504040204" pitchFamily="50" charset="-128"/>
            </a:endParaRPr>
          </a:p>
        </p:txBody>
      </p:sp>
      <p:sp>
        <p:nvSpPr>
          <p:cNvPr id="11" name="正方形/長方形 10">
            <a:extLst>
              <a:ext uri="{FF2B5EF4-FFF2-40B4-BE49-F238E27FC236}">
                <a16:creationId xmlns="" xmlns:a16="http://schemas.microsoft.com/office/drawing/2014/main" id="{E725D97B-CBEA-4863-9E0E-F60EE98A7482}"/>
              </a:ext>
            </a:extLst>
          </p:cNvPr>
          <p:cNvSpPr/>
          <p:nvPr/>
        </p:nvSpPr>
        <p:spPr>
          <a:xfrm>
            <a:off x="9020606" y="2504018"/>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求める人物像</a:t>
            </a:r>
          </a:p>
        </p:txBody>
      </p:sp>
      <p:sp>
        <p:nvSpPr>
          <p:cNvPr id="12" name="正方形/長方形 11">
            <a:extLst>
              <a:ext uri="{FF2B5EF4-FFF2-40B4-BE49-F238E27FC236}">
                <a16:creationId xmlns="" xmlns:a16="http://schemas.microsoft.com/office/drawing/2014/main" id="{6BAD9240-3CE3-43C9-B572-595A4C1BDA95}"/>
              </a:ext>
            </a:extLst>
          </p:cNvPr>
          <p:cNvSpPr/>
          <p:nvPr/>
        </p:nvSpPr>
        <p:spPr>
          <a:xfrm>
            <a:off x="6861065" y="3671770"/>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5</a:t>
            </a:r>
            <a:endParaRPr kumimoji="1" lang="ja-JP" altLang="en-US" sz="3600" b="1" dirty="0">
              <a:solidFill>
                <a:schemeClr val="bg1"/>
              </a:solidFill>
              <a:ea typeface="メイリオ" panose="020B0604030504040204" pitchFamily="50" charset="-128"/>
            </a:endParaRPr>
          </a:p>
        </p:txBody>
      </p:sp>
      <p:sp>
        <p:nvSpPr>
          <p:cNvPr id="13" name="正方形/長方形 12">
            <a:extLst>
              <a:ext uri="{FF2B5EF4-FFF2-40B4-BE49-F238E27FC236}">
                <a16:creationId xmlns="" xmlns:a16="http://schemas.microsoft.com/office/drawing/2014/main" id="{2C635FBC-4CCD-4C32-B16D-C6DABA70F879}"/>
              </a:ext>
            </a:extLst>
          </p:cNvPr>
          <p:cNvSpPr/>
          <p:nvPr/>
        </p:nvSpPr>
        <p:spPr>
          <a:xfrm>
            <a:off x="9020606" y="3671770"/>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000" b="1" dirty="0">
                <a:solidFill>
                  <a:schemeClr val="tx1">
                    <a:lumMod val="75000"/>
                    <a:lumOff val="25000"/>
                  </a:schemeClr>
                </a:solidFill>
                <a:ea typeface="メイリオ" panose="020B0604030504040204" pitchFamily="50" charset="-128"/>
              </a:rPr>
              <a:t>福利厚生と各種制度</a:t>
            </a:r>
            <a:endParaRPr kumimoji="1" lang="ja-JP" altLang="en-US" sz="2000" b="1" dirty="0">
              <a:solidFill>
                <a:schemeClr val="tx1">
                  <a:lumMod val="75000"/>
                  <a:lumOff val="25000"/>
                </a:schemeClr>
              </a:solidFill>
              <a:ea typeface="メイリオ" panose="020B0604030504040204" pitchFamily="50" charset="-128"/>
            </a:endParaRPr>
          </a:p>
        </p:txBody>
      </p:sp>
      <p:sp>
        <p:nvSpPr>
          <p:cNvPr id="14" name="正方形/長方形 13">
            <a:extLst>
              <a:ext uri="{FF2B5EF4-FFF2-40B4-BE49-F238E27FC236}">
                <a16:creationId xmlns="" xmlns:a16="http://schemas.microsoft.com/office/drawing/2014/main" id="{B336A091-0B82-43BF-9B6F-5BA77448C652}"/>
              </a:ext>
            </a:extLst>
          </p:cNvPr>
          <p:cNvSpPr/>
          <p:nvPr/>
        </p:nvSpPr>
        <p:spPr>
          <a:xfrm>
            <a:off x="6861065" y="4860751"/>
            <a:ext cx="2159541" cy="902654"/>
          </a:xfrm>
          <a:prstGeom prst="rect">
            <a:avLst/>
          </a:prstGeom>
          <a:solidFill>
            <a:srgbClr val="195C97"/>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600" b="1" dirty="0">
                <a:solidFill>
                  <a:schemeClr val="bg1"/>
                </a:solidFill>
                <a:ea typeface="メイリオ" panose="020B0604030504040204" pitchFamily="50" charset="-128"/>
              </a:rPr>
              <a:t>6</a:t>
            </a:r>
            <a:endParaRPr kumimoji="1" lang="ja-JP" altLang="en-US" sz="3600" b="1" dirty="0">
              <a:solidFill>
                <a:schemeClr val="bg1"/>
              </a:solidFill>
              <a:ea typeface="メイリオ" panose="020B0604030504040204" pitchFamily="50" charset="-128"/>
            </a:endParaRPr>
          </a:p>
        </p:txBody>
      </p:sp>
      <p:sp>
        <p:nvSpPr>
          <p:cNvPr id="15" name="正方形/長方形 14">
            <a:extLst>
              <a:ext uri="{FF2B5EF4-FFF2-40B4-BE49-F238E27FC236}">
                <a16:creationId xmlns="" xmlns:a16="http://schemas.microsoft.com/office/drawing/2014/main" id="{B386E2D7-87BF-4918-A6EC-254D8DA139CD}"/>
              </a:ext>
            </a:extLst>
          </p:cNvPr>
          <p:cNvSpPr/>
          <p:nvPr/>
        </p:nvSpPr>
        <p:spPr>
          <a:xfrm>
            <a:off x="9020606" y="4860751"/>
            <a:ext cx="3348000" cy="902654"/>
          </a:xfrm>
          <a:prstGeom prst="rect">
            <a:avLst/>
          </a:prstGeom>
          <a:solidFill>
            <a:schemeClr val="bg2"/>
          </a:solidFill>
          <a:ln>
            <a:solidFill>
              <a:srgbClr val="167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lumMod val="75000"/>
                    <a:lumOff val="25000"/>
                  </a:schemeClr>
                </a:solidFill>
                <a:ea typeface="メイリオ" panose="020B0604030504040204" pitchFamily="50" charset="-128"/>
              </a:rPr>
              <a:t>応募・</a:t>
            </a:r>
            <a:r>
              <a:rPr lang="ja-JP" altLang="en-US" b="1" dirty="0">
                <a:solidFill>
                  <a:schemeClr val="tx1">
                    <a:lumMod val="75000"/>
                    <a:lumOff val="25000"/>
                  </a:schemeClr>
                </a:solidFill>
                <a:ea typeface="メイリオ" panose="020B0604030504040204" pitchFamily="50" charset="-128"/>
              </a:rPr>
              <a:t>選考</a:t>
            </a:r>
            <a:r>
              <a:rPr kumimoji="1" lang="ja-JP" altLang="en-US" sz="2000" b="1" dirty="0">
                <a:solidFill>
                  <a:schemeClr val="tx1">
                    <a:lumMod val="75000"/>
                    <a:lumOff val="25000"/>
                  </a:schemeClr>
                </a:solidFill>
                <a:ea typeface="メイリオ" panose="020B0604030504040204" pitchFamily="50" charset="-128"/>
              </a:rPr>
              <a:t>の流れ</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2</a:t>
            </a:fld>
            <a:endParaRPr lang="ja-JP" altLang="en-US" dirty="0"/>
          </a:p>
        </p:txBody>
      </p:sp>
    </p:spTree>
    <p:extLst>
      <p:ext uri="{BB962C8B-B14F-4D97-AF65-F5344CB8AC3E}">
        <p14:creationId xmlns:p14="http://schemas.microsoft.com/office/powerpoint/2010/main" val="28061867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73ED0AB-F9B6-48D1-A9B7-B6C6E0D6B1F5}"/>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E377287-6E17-4450-AA60-3C7B9D23FF83}"/>
              </a:ext>
            </a:extLst>
          </p:cNvPr>
          <p:cNvSpPr>
            <a:spLocks noGrp="1"/>
          </p:cNvSpPr>
          <p:nvPr>
            <p:ph type="sldNum" sz="quarter" idx="4"/>
          </p:nvPr>
        </p:nvSpPr>
        <p:spPr/>
        <p:txBody>
          <a:bodyPr/>
          <a:lstStyle/>
          <a:p>
            <a:fld id="{E4DD4CA9-FFF4-4929-B1F3-DD754470E6A2}" type="slidenum">
              <a:rPr lang="ja-JP" altLang="en-US" smtClean="0"/>
              <a:pPr/>
              <a:t>20</a:t>
            </a:fld>
            <a:endParaRPr lang="ja-JP" altLang="en-US" dirty="0"/>
          </a:p>
        </p:txBody>
      </p:sp>
      <p:sp>
        <p:nvSpPr>
          <p:cNvPr id="4" name="タイトル 3">
            <a:extLst>
              <a:ext uri="{FF2B5EF4-FFF2-40B4-BE49-F238E27FC236}">
                <a16:creationId xmlns="" xmlns:a16="http://schemas.microsoft.com/office/drawing/2014/main" id="{43F9A3F9-DE49-4140-96A7-9EE4535592D3}"/>
              </a:ext>
            </a:extLst>
          </p:cNvPr>
          <p:cNvSpPr>
            <a:spLocks noGrp="1"/>
          </p:cNvSpPr>
          <p:nvPr>
            <p:ph type="title"/>
          </p:nvPr>
        </p:nvSpPr>
        <p:spPr/>
        <p:txBody>
          <a:bodyPr/>
          <a:lstStyle/>
          <a:p>
            <a:r>
              <a:rPr kumimoji="1" lang="ja-JP" altLang="en-US" dirty="0"/>
              <a:t>国内営業の先輩</a:t>
            </a:r>
          </a:p>
        </p:txBody>
      </p:sp>
      <p:pic>
        <p:nvPicPr>
          <p:cNvPr id="7" name="図プレースホルダー 6">
            <a:extLst>
              <a:ext uri="{FF2B5EF4-FFF2-40B4-BE49-F238E27FC236}">
                <a16:creationId xmlns="" xmlns:a16="http://schemas.microsoft.com/office/drawing/2014/main" id="{BECE556E-B2A2-499C-8554-0D0B69DFBBA6}"/>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a:stretch>
            <a:fillRect/>
          </a:stretch>
        </p:blipFill>
        <p:spPr/>
      </p:pic>
      <p:sp>
        <p:nvSpPr>
          <p:cNvPr id="8" name="テキスト ボックス 7">
            <a:extLst>
              <a:ext uri="{FF2B5EF4-FFF2-40B4-BE49-F238E27FC236}">
                <a16:creationId xmlns="" xmlns:a16="http://schemas.microsoft.com/office/drawing/2014/main" id="{DDAE1EA2-B971-4285-9E7F-DABFC3104C86}"/>
              </a:ext>
            </a:extLst>
          </p:cNvPr>
          <p:cNvSpPr txBox="1"/>
          <p:nvPr/>
        </p:nvSpPr>
        <p:spPr>
          <a:xfrm>
            <a:off x="503259" y="4572719"/>
            <a:ext cx="2749550" cy="1754188"/>
          </a:xfrm>
          <a:prstGeom prst="rect">
            <a:avLst/>
          </a:prstGeom>
          <a:noFill/>
        </p:spPr>
        <p:txBody>
          <a:bodyPr wrap="none">
            <a:spAutoFit/>
          </a:bodyPr>
          <a:lstStyle/>
          <a:p>
            <a:pPr>
              <a:defRPr/>
            </a:pPr>
            <a:r>
              <a:rPr lang="en-US" altLang="ja-JP" sz="2400" dirty="0">
                <a:solidFill>
                  <a:schemeClr val="tx1">
                    <a:lumMod val="85000"/>
                    <a:lumOff val="15000"/>
                  </a:schemeClr>
                </a:solidFill>
                <a:latin typeface="+mn-lt"/>
                <a:ea typeface="メイリオ" panose="020B0604030504040204" pitchFamily="50" charset="-128"/>
              </a:rPr>
              <a:t>2008</a:t>
            </a:r>
            <a:r>
              <a:rPr lang="ja-JP" altLang="en-US" sz="2400" dirty="0">
                <a:solidFill>
                  <a:schemeClr val="tx1">
                    <a:lumMod val="85000"/>
                    <a:lumOff val="15000"/>
                  </a:schemeClr>
                </a:solidFill>
                <a:latin typeface="+mn-lt"/>
                <a:ea typeface="メイリオ" panose="020B0604030504040204" pitchFamily="50" charset="-128"/>
              </a:rPr>
              <a:t>年</a:t>
            </a:r>
            <a:r>
              <a:rPr lang="en-US" altLang="ja-JP" sz="2400" dirty="0">
                <a:solidFill>
                  <a:schemeClr val="tx1">
                    <a:lumMod val="85000"/>
                    <a:lumOff val="15000"/>
                  </a:schemeClr>
                </a:solidFill>
                <a:latin typeface="+mn-lt"/>
                <a:ea typeface="メイリオ" panose="020B0604030504040204" pitchFamily="50" charset="-128"/>
              </a:rPr>
              <a:t>4</a:t>
            </a:r>
            <a:r>
              <a:rPr lang="ja-JP" altLang="en-US" sz="2400" dirty="0">
                <a:solidFill>
                  <a:schemeClr val="tx1">
                    <a:lumMod val="85000"/>
                    <a:lumOff val="15000"/>
                  </a:schemeClr>
                </a:solidFill>
                <a:latin typeface="+mn-lt"/>
                <a:ea typeface="メイリオ" panose="020B0604030504040204" pitchFamily="50" charset="-128"/>
              </a:rPr>
              <a:t>月入社</a:t>
            </a:r>
            <a:endParaRPr lang="en-US" altLang="ja-JP" sz="2400" dirty="0">
              <a:solidFill>
                <a:schemeClr val="tx1">
                  <a:lumMod val="85000"/>
                  <a:lumOff val="15000"/>
                </a:schemeClr>
              </a:solidFill>
              <a:latin typeface="+mn-lt"/>
              <a:ea typeface="メイリオ" panose="020B0604030504040204" pitchFamily="50" charset="-128"/>
            </a:endParaRPr>
          </a:p>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法政大学経済学部卒業</a:t>
            </a:r>
            <a:endParaRPr lang="en-US" altLang="ja-JP"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ja-JP" altLang="en-US" sz="2400" dirty="0">
                <a:solidFill>
                  <a:schemeClr val="tx1">
                    <a:lumMod val="85000"/>
                    <a:lumOff val="15000"/>
                  </a:schemeClr>
                </a:solidFill>
                <a:latin typeface="メイリオ" panose="020B0604030504040204" pitchFamily="50" charset="-128"/>
                <a:ea typeface="メイリオ" panose="020B0604030504040204" pitchFamily="50" charset="-128"/>
              </a:rPr>
              <a:t>国内営業</a:t>
            </a:r>
            <a:endParaRPr lang="en-US" altLang="ja-JP" sz="2400"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en-US" altLang="ja-JP" sz="4000" dirty="0">
                <a:solidFill>
                  <a:schemeClr val="tx1">
                    <a:lumMod val="85000"/>
                    <a:lumOff val="15000"/>
                  </a:schemeClr>
                </a:solidFill>
                <a:latin typeface="メイリオ" panose="020B0604030504040204" pitchFamily="50" charset="-128"/>
                <a:ea typeface="メイリオ" panose="020B0604030504040204" pitchFamily="50" charset="-128"/>
              </a:rPr>
              <a:t>OO </a:t>
            </a:r>
            <a:r>
              <a:rPr lang="en-US" altLang="ja-JP" sz="4000" dirty="0" err="1">
                <a:solidFill>
                  <a:schemeClr val="tx1">
                    <a:lumMod val="85000"/>
                    <a:lumOff val="15000"/>
                  </a:schemeClr>
                </a:solidFill>
                <a:latin typeface="メイリオ" panose="020B0604030504040204" pitchFamily="50" charset="-128"/>
                <a:ea typeface="メイリオ" panose="020B0604030504040204" pitchFamily="50" charset="-128"/>
              </a:rPr>
              <a:t>OO</a:t>
            </a:r>
            <a:endParaRPr lang="ja-JP" altLang="en-US" sz="40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 xmlns:a16="http://schemas.microsoft.com/office/drawing/2014/main" id="{3D1DC6AE-FAB9-4F24-AB0A-F088CD89E4C2}"/>
              </a:ext>
            </a:extLst>
          </p:cNvPr>
          <p:cNvSpPr txBox="1">
            <a:spLocks noChangeArrowheads="1"/>
          </p:cNvSpPr>
          <p:nvPr/>
        </p:nvSpPr>
        <p:spPr bwMode="auto">
          <a:xfrm>
            <a:off x="5649068" y="1332359"/>
            <a:ext cx="69770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入社動機</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仕事内容</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ヤリガイ</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spTree>
    <p:extLst>
      <p:ext uri="{BB962C8B-B14F-4D97-AF65-F5344CB8AC3E}">
        <p14:creationId xmlns:p14="http://schemas.microsoft.com/office/powerpoint/2010/main" val="22234973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73ED0AB-F9B6-48D1-A9B7-B6C6E0D6B1F5}"/>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E377287-6E17-4450-AA60-3C7B9D23FF83}"/>
              </a:ext>
            </a:extLst>
          </p:cNvPr>
          <p:cNvSpPr>
            <a:spLocks noGrp="1"/>
          </p:cNvSpPr>
          <p:nvPr>
            <p:ph type="sldNum" sz="quarter" idx="4"/>
          </p:nvPr>
        </p:nvSpPr>
        <p:spPr/>
        <p:txBody>
          <a:bodyPr/>
          <a:lstStyle/>
          <a:p>
            <a:fld id="{E4DD4CA9-FFF4-4929-B1F3-DD754470E6A2}" type="slidenum">
              <a:rPr lang="ja-JP" altLang="en-US" smtClean="0"/>
              <a:pPr/>
              <a:t>21</a:t>
            </a:fld>
            <a:endParaRPr lang="ja-JP" altLang="en-US" dirty="0"/>
          </a:p>
        </p:txBody>
      </p:sp>
      <p:sp>
        <p:nvSpPr>
          <p:cNvPr id="4" name="タイトル 3">
            <a:extLst>
              <a:ext uri="{FF2B5EF4-FFF2-40B4-BE49-F238E27FC236}">
                <a16:creationId xmlns="" xmlns:a16="http://schemas.microsoft.com/office/drawing/2014/main" id="{43F9A3F9-DE49-4140-96A7-9EE4535592D3}"/>
              </a:ext>
            </a:extLst>
          </p:cNvPr>
          <p:cNvSpPr>
            <a:spLocks noGrp="1"/>
          </p:cNvSpPr>
          <p:nvPr>
            <p:ph type="title"/>
          </p:nvPr>
        </p:nvSpPr>
        <p:spPr/>
        <p:txBody>
          <a:bodyPr/>
          <a:lstStyle/>
          <a:p>
            <a:r>
              <a:rPr lang="ja-JP" altLang="en-US" dirty="0"/>
              <a:t>海外</a:t>
            </a:r>
            <a:r>
              <a:rPr kumimoji="1" lang="ja-JP" altLang="en-US" dirty="0"/>
              <a:t>営業の先輩</a:t>
            </a:r>
          </a:p>
        </p:txBody>
      </p:sp>
      <p:sp>
        <p:nvSpPr>
          <p:cNvPr id="8" name="テキスト ボックス 7">
            <a:extLst>
              <a:ext uri="{FF2B5EF4-FFF2-40B4-BE49-F238E27FC236}">
                <a16:creationId xmlns="" xmlns:a16="http://schemas.microsoft.com/office/drawing/2014/main" id="{DDAE1EA2-B971-4285-9E7F-DABFC3104C86}"/>
              </a:ext>
            </a:extLst>
          </p:cNvPr>
          <p:cNvSpPr txBox="1"/>
          <p:nvPr/>
        </p:nvSpPr>
        <p:spPr>
          <a:xfrm>
            <a:off x="503259" y="4572719"/>
            <a:ext cx="2749471" cy="1754326"/>
          </a:xfrm>
          <a:prstGeom prst="rect">
            <a:avLst/>
          </a:prstGeom>
          <a:noFill/>
        </p:spPr>
        <p:txBody>
          <a:bodyPr wrap="none">
            <a:spAutoFit/>
          </a:bodyPr>
          <a:lstStyle/>
          <a:p>
            <a:pPr>
              <a:defRPr/>
            </a:pPr>
            <a:r>
              <a:rPr lang="en-US" altLang="ja-JP" sz="2400" dirty="0">
                <a:solidFill>
                  <a:schemeClr val="tx1">
                    <a:lumMod val="85000"/>
                    <a:lumOff val="15000"/>
                  </a:schemeClr>
                </a:solidFill>
                <a:latin typeface="+mn-lt"/>
                <a:ea typeface="メイリオ" panose="020B0604030504040204" pitchFamily="50" charset="-128"/>
              </a:rPr>
              <a:t>2005</a:t>
            </a:r>
            <a:r>
              <a:rPr lang="ja-JP" altLang="en-US" sz="2400" dirty="0">
                <a:solidFill>
                  <a:schemeClr val="tx1">
                    <a:lumMod val="85000"/>
                    <a:lumOff val="15000"/>
                  </a:schemeClr>
                </a:solidFill>
                <a:latin typeface="+mn-lt"/>
                <a:ea typeface="メイリオ" panose="020B0604030504040204" pitchFamily="50" charset="-128"/>
              </a:rPr>
              <a:t>年</a:t>
            </a:r>
            <a:r>
              <a:rPr lang="en-US" altLang="ja-JP" sz="2400" dirty="0">
                <a:solidFill>
                  <a:schemeClr val="tx1">
                    <a:lumMod val="85000"/>
                    <a:lumOff val="15000"/>
                  </a:schemeClr>
                </a:solidFill>
                <a:latin typeface="+mn-lt"/>
                <a:ea typeface="メイリオ" panose="020B0604030504040204" pitchFamily="50" charset="-128"/>
              </a:rPr>
              <a:t>4</a:t>
            </a:r>
            <a:r>
              <a:rPr lang="ja-JP" altLang="en-US" sz="2400" dirty="0">
                <a:solidFill>
                  <a:schemeClr val="tx1">
                    <a:lumMod val="85000"/>
                    <a:lumOff val="15000"/>
                  </a:schemeClr>
                </a:solidFill>
                <a:latin typeface="+mn-lt"/>
                <a:ea typeface="メイリオ" panose="020B0604030504040204" pitchFamily="50" charset="-128"/>
              </a:rPr>
              <a:t>月入社</a:t>
            </a:r>
            <a:endParaRPr lang="en-US" altLang="ja-JP" sz="2400" dirty="0">
              <a:solidFill>
                <a:schemeClr val="tx1">
                  <a:lumMod val="85000"/>
                  <a:lumOff val="15000"/>
                </a:schemeClr>
              </a:solidFill>
              <a:latin typeface="+mn-lt"/>
              <a:ea typeface="メイリオ" panose="020B0604030504040204" pitchFamily="50" charset="-128"/>
            </a:endParaRPr>
          </a:p>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明治大学経済学部卒業</a:t>
            </a:r>
            <a:endParaRPr lang="en-US" altLang="ja-JP"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ja-JP" altLang="en-US" sz="2400" dirty="0">
                <a:solidFill>
                  <a:schemeClr val="tx1">
                    <a:lumMod val="85000"/>
                    <a:lumOff val="15000"/>
                  </a:schemeClr>
                </a:solidFill>
                <a:latin typeface="メイリオ" panose="020B0604030504040204" pitchFamily="50" charset="-128"/>
                <a:ea typeface="メイリオ" panose="020B0604030504040204" pitchFamily="50" charset="-128"/>
              </a:rPr>
              <a:t>海外営業</a:t>
            </a:r>
            <a:endParaRPr lang="en-US" altLang="ja-JP" sz="2400"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en-US" altLang="ja-JP" sz="4000" dirty="0">
                <a:solidFill>
                  <a:schemeClr val="tx1">
                    <a:lumMod val="85000"/>
                    <a:lumOff val="15000"/>
                  </a:schemeClr>
                </a:solidFill>
                <a:latin typeface="メイリオ" panose="020B0604030504040204" pitchFamily="50" charset="-128"/>
                <a:ea typeface="メイリオ" panose="020B0604030504040204" pitchFamily="50" charset="-128"/>
              </a:rPr>
              <a:t>OO </a:t>
            </a:r>
            <a:r>
              <a:rPr lang="en-US" altLang="ja-JP" sz="4000" dirty="0" err="1">
                <a:solidFill>
                  <a:schemeClr val="tx1">
                    <a:lumMod val="85000"/>
                    <a:lumOff val="15000"/>
                  </a:schemeClr>
                </a:solidFill>
                <a:latin typeface="メイリオ" panose="020B0604030504040204" pitchFamily="50" charset="-128"/>
                <a:ea typeface="メイリオ" panose="020B0604030504040204" pitchFamily="50" charset="-128"/>
              </a:rPr>
              <a:t>OO</a:t>
            </a:r>
            <a:endParaRPr lang="ja-JP" altLang="en-US" sz="40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 xmlns:a16="http://schemas.microsoft.com/office/drawing/2014/main" id="{3D1DC6AE-FAB9-4F24-AB0A-F088CD89E4C2}"/>
              </a:ext>
            </a:extLst>
          </p:cNvPr>
          <p:cNvSpPr txBox="1">
            <a:spLocks noChangeArrowheads="1"/>
          </p:cNvSpPr>
          <p:nvPr/>
        </p:nvSpPr>
        <p:spPr bwMode="auto">
          <a:xfrm>
            <a:off x="5649068" y="1332359"/>
            <a:ext cx="69770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入社動機</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仕事内容</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ヤリガイ</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1" name="図プレースホルダー 10">
            <a:extLst>
              <a:ext uri="{FF2B5EF4-FFF2-40B4-BE49-F238E27FC236}">
                <a16:creationId xmlns="" xmlns:a16="http://schemas.microsoft.com/office/drawing/2014/main" id="{96B825A0-E5B1-445B-BC77-748B999F9905}"/>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117" b="117"/>
          <a:stretch>
            <a:fillRect/>
          </a:stretch>
        </p:blipFill>
        <p:spPr/>
      </p:pic>
    </p:spTree>
    <p:extLst>
      <p:ext uri="{BB962C8B-B14F-4D97-AF65-F5344CB8AC3E}">
        <p14:creationId xmlns:p14="http://schemas.microsoft.com/office/powerpoint/2010/main" val="27757440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73ED0AB-F9B6-48D1-A9B7-B6C6E0D6B1F5}"/>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E377287-6E17-4450-AA60-3C7B9D23FF83}"/>
              </a:ext>
            </a:extLst>
          </p:cNvPr>
          <p:cNvSpPr>
            <a:spLocks noGrp="1"/>
          </p:cNvSpPr>
          <p:nvPr>
            <p:ph type="sldNum" sz="quarter" idx="4"/>
          </p:nvPr>
        </p:nvSpPr>
        <p:spPr/>
        <p:txBody>
          <a:bodyPr/>
          <a:lstStyle/>
          <a:p>
            <a:fld id="{E4DD4CA9-FFF4-4929-B1F3-DD754470E6A2}" type="slidenum">
              <a:rPr lang="ja-JP" altLang="en-US" smtClean="0"/>
              <a:pPr/>
              <a:t>22</a:t>
            </a:fld>
            <a:endParaRPr lang="ja-JP" altLang="en-US" dirty="0"/>
          </a:p>
        </p:txBody>
      </p:sp>
      <p:sp>
        <p:nvSpPr>
          <p:cNvPr id="4" name="タイトル 3">
            <a:extLst>
              <a:ext uri="{FF2B5EF4-FFF2-40B4-BE49-F238E27FC236}">
                <a16:creationId xmlns="" xmlns:a16="http://schemas.microsoft.com/office/drawing/2014/main" id="{43F9A3F9-DE49-4140-96A7-9EE4535592D3}"/>
              </a:ext>
            </a:extLst>
          </p:cNvPr>
          <p:cNvSpPr>
            <a:spLocks noGrp="1"/>
          </p:cNvSpPr>
          <p:nvPr>
            <p:ph type="title"/>
          </p:nvPr>
        </p:nvSpPr>
        <p:spPr/>
        <p:txBody>
          <a:bodyPr/>
          <a:lstStyle/>
          <a:p>
            <a:r>
              <a:rPr kumimoji="1" lang="ja-JP" altLang="en-US" dirty="0"/>
              <a:t>経営企画の先輩</a:t>
            </a:r>
          </a:p>
        </p:txBody>
      </p:sp>
      <p:sp>
        <p:nvSpPr>
          <p:cNvPr id="8" name="テキスト ボックス 7">
            <a:extLst>
              <a:ext uri="{FF2B5EF4-FFF2-40B4-BE49-F238E27FC236}">
                <a16:creationId xmlns="" xmlns:a16="http://schemas.microsoft.com/office/drawing/2014/main" id="{DDAE1EA2-B971-4285-9E7F-DABFC3104C86}"/>
              </a:ext>
            </a:extLst>
          </p:cNvPr>
          <p:cNvSpPr txBox="1"/>
          <p:nvPr/>
        </p:nvSpPr>
        <p:spPr>
          <a:xfrm>
            <a:off x="503259" y="4572719"/>
            <a:ext cx="3262432" cy="1754326"/>
          </a:xfrm>
          <a:prstGeom prst="rect">
            <a:avLst/>
          </a:prstGeom>
          <a:noFill/>
        </p:spPr>
        <p:txBody>
          <a:bodyPr wrap="none">
            <a:spAutoFit/>
          </a:bodyPr>
          <a:lstStyle/>
          <a:p>
            <a:pPr>
              <a:defRPr/>
            </a:pPr>
            <a:r>
              <a:rPr lang="en-US" altLang="ja-JP" sz="2400" dirty="0">
                <a:solidFill>
                  <a:schemeClr val="tx1">
                    <a:lumMod val="85000"/>
                    <a:lumOff val="15000"/>
                  </a:schemeClr>
                </a:solidFill>
                <a:latin typeface="+mn-lt"/>
                <a:ea typeface="メイリオ" panose="020B0604030504040204" pitchFamily="50" charset="-128"/>
              </a:rPr>
              <a:t>2009</a:t>
            </a:r>
            <a:r>
              <a:rPr lang="ja-JP" altLang="en-US" sz="2400" dirty="0">
                <a:solidFill>
                  <a:schemeClr val="tx1">
                    <a:lumMod val="85000"/>
                    <a:lumOff val="15000"/>
                  </a:schemeClr>
                </a:solidFill>
                <a:latin typeface="+mn-lt"/>
                <a:ea typeface="メイリオ" panose="020B0604030504040204" pitchFamily="50" charset="-128"/>
              </a:rPr>
              <a:t>年</a:t>
            </a:r>
            <a:r>
              <a:rPr lang="en-US" altLang="ja-JP" sz="2400" dirty="0">
                <a:solidFill>
                  <a:schemeClr val="tx1">
                    <a:lumMod val="85000"/>
                    <a:lumOff val="15000"/>
                  </a:schemeClr>
                </a:solidFill>
                <a:latin typeface="+mn-lt"/>
                <a:ea typeface="メイリオ" panose="020B0604030504040204" pitchFamily="50" charset="-128"/>
              </a:rPr>
              <a:t>4</a:t>
            </a:r>
            <a:r>
              <a:rPr lang="ja-JP" altLang="en-US" sz="2400" dirty="0">
                <a:solidFill>
                  <a:schemeClr val="tx1">
                    <a:lumMod val="85000"/>
                    <a:lumOff val="15000"/>
                  </a:schemeClr>
                </a:solidFill>
                <a:latin typeface="+mn-lt"/>
                <a:ea typeface="メイリオ" panose="020B0604030504040204" pitchFamily="50" charset="-128"/>
              </a:rPr>
              <a:t>月入社</a:t>
            </a:r>
            <a:endParaRPr lang="en-US" altLang="ja-JP" sz="2400" dirty="0">
              <a:solidFill>
                <a:schemeClr val="tx1">
                  <a:lumMod val="85000"/>
                  <a:lumOff val="15000"/>
                </a:schemeClr>
              </a:solidFill>
              <a:latin typeface="+mn-lt"/>
              <a:ea typeface="メイリオ" panose="020B0604030504040204" pitchFamily="50" charset="-128"/>
            </a:endParaRPr>
          </a:p>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横浜国立大学経済学部卒業</a:t>
            </a:r>
            <a:endParaRPr lang="en-US" altLang="ja-JP"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ja-JP" altLang="en-US" sz="2400" dirty="0">
                <a:solidFill>
                  <a:schemeClr val="tx1">
                    <a:lumMod val="85000"/>
                    <a:lumOff val="15000"/>
                  </a:schemeClr>
                </a:solidFill>
                <a:latin typeface="メイリオ" panose="020B0604030504040204" pitchFamily="50" charset="-128"/>
                <a:ea typeface="メイリオ" panose="020B0604030504040204" pitchFamily="50" charset="-128"/>
              </a:rPr>
              <a:t>経営企画</a:t>
            </a:r>
            <a:endParaRPr lang="en-US" altLang="ja-JP" sz="2400"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en-US" altLang="ja-JP" sz="4000" dirty="0">
                <a:solidFill>
                  <a:schemeClr val="tx1">
                    <a:lumMod val="85000"/>
                    <a:lumOff val="15000"/>
                  </a:schemeClr>
                </a:solidFill>
                <a:latin typeface="メイリオ" panose="020B0604030504040204" pitchFamily="50" charset="-128"/>
                <a:ea typeface="メイリオ" panose="020B0604030504040204" pitchFamily="50" charset="-128"/>
              </a:rPr>
              <a:t>OO </a:t>
            </a:r>
            <a:r>
              <a:rPr lang="en-US" altLang="ja-JP" sz="4000" dirty="0" err="1">
                <a:solidFill>
                  <a:schemeClr val="tx1">
                    <a:lumMod val="85000"/>
                    <a:lumOff val="15000"/>
                  </a:schemeClr>
                </a:solidFill>
                <a:latin typeface="メイリオ" panose="020B0604030504040204" pitchFamily="50" charset="-128"/>
                <a:ea typeface="メイリオ" panose="020B0604030504040204" pitchFamily="50" charset="-128"/>
              </a:rPr>
              <a:t>OO</a:t>
            </a:r>
            <a:endParaRPr lang="ja-JP" altLang="en-US" sz="40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 xmlns:a16="http://schemas.microsoft.com/office/drawing/2014/main" id="{3D1DC6AE-FAB9-4F24-AB0A-F088CD89E4C2}"/>
              </a:ext>
            </a:extLst>
          </p:cNvPr>
          <p:cNvSpPr txBox="1">
            <a:spLocks noChangeArrowheads="1"/>
          </p:cNvSpPr>
          <p:nvPr/>
        </p:nvSpPr>
        <p:spPr bwMode="auto">
          <a:xfrm>
            <a:off x="5649068" y="1332359"/>
            <a:ext cx="69770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入社動機</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仕事内容</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ヤリガイ</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0" name="図プレースホルダー 9">
            <a:extLst>
              <a:ext uri="{FF2B5EF4-FFF2-40B4-BE49-F238E27FC236}">
                <a16:creationId xmlns="" xmlns:a16="http://schemas.microsoft.com/office/drawing/2014/main" id="{58398B71-198D-4BA5-9BD2-FE55A7971ADD}"/>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 r="1"/>
          <a:stretch>
            <a:fillRect/>
          </a:stretch>
        </p:blipFill>
        <p:spPr/>
      </p:pic>
    </p:spTree>
    <p:extLst>
      <p:ext uri="{BB962C8B-B14F-4D97-AF65-F5344CB8AC3E}">
        <p14:creationId xmlns:p14="http://schemas.microsoft.com/office/powerpoint/2010/main" val="34591525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73ED0AB-F9B6-48D1-A9B7-B6C6E0D6B1F5}"/>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E377287-6E17-4450-AA60-3C7B9D23FF83}"/>
              </a:ext>
            </a:extLst>
          </p:cNvPr>
          <p:cNvSpPr>
            <a:spLocks noGrp="1"/>
          </p:cNvSpPr>
          <p:nvPr>
            <p:ph type="sldNum" sz="quarter" idx="4"/>
          </p:nvPr>
        </p:nvSpPr>
        <p:spPr/>
        <p:txBody>
          <a:bodyPr/>
          <a:lstStyle/>
          <a:p>
            <a:fld id="{E4DD4CA9-FFF4-4929-B1F3-DD754470E6A2}" type="slidenum">
              <a:rPr lang="ja-JP" altLang="en-US" smtClean="0"/>
              <a:pPr/>
              <a:t>23</a:t>
            </a:fld>
            <a:endParaRPr lang="ja-JP" altLang="en-US" dirty="0"/>
          </a:p>
        </p:txBody>
      </p:sp>
      <p:sp>
        <p:nvSpPr>
          <p:cNvPr id="4" name="タイトル 3">
            <a:extLst>
              <a:ext uri="{FF2B5EF4-FFF2-40B4-BE49-F238E27FC236}">
                <a16:creationId xmlns="" xmlns:a16="http://schemas.microsoft.com/office/drawing/2014/main" id="{43F9A3F9-DE49-4140-96A7-9EE4535592D3}"/>
              </a:ext>
            </a:extLst>
          </p:cNvPr>
          <p:cNvSpPr>
            <a:spLocks noGrp="1"/>
          </p:cNvSpPr>
          <p:nvPr>
            <p:ph type="title"/>
          </p:nvPr>
        </p:nvSpPr>
        <p:spPr/>
        <p:txBody>
          <a:bodyPr/>
          <a:lstStyle/>
          <a:p>
            <a:r>
              <a:rPr lang="ja-JP" altLang="en-US" dirty="0"/>
              <a:t>設計開発</a:t>
            </a:r>
            <a:r>
              <a:rPr kumimoji="1" lang="ja-JP" altLang="en-US" dirty="0"/>
              <a:t>の先輩</a:t>
            </a:r>
          </a:p>
        </p:txBody>
      </p:sp>
      <p:sp>
        <p:nvSpPr>
          <p:cNvPr id="8" name="テキスト ボックス 7">
            <a:extLst>
              <a:ext uri="{FF2B5EF4-FFF2-40B4-BE49-F238E27FC236}">
                <a16:creationId xmlns="" xmlns:a16="http://schemas.microsoft.com/office/drawing/2014/main" id="{DDAE1EA2-B971-4285-9E7F-DABFC3104C86}"/>
              </a:ext>
            </a:extLst>
          </p:cNvPr>
          <p:cNvSpPr txBox="1"/>
          <p:nvPr/>
        </p:nvSpPr>
        <p:spPr>
          <a:xfrm>
            <a:off x="503259" y="4572719"/>
            <a:ext cx="4288353" cy="1754326"/>
          </a:xfrm>
          <a:prstGeom prst="rect">
            <a:avLst/>
          </a:prstGeom>
          <a:noFill/>
        </p:spPr>
        <p:txBody>
          <a:bodyPr wrap="none">
            <a:spAutoFit/>
          </a:bodyPr>
          <a:lstStyle/>
          <a:p>
            <a:pPr>
              <a:defRPr/>
            </a:pPr>
            <a:r>
              <a:rPr lang="en-US" altLang="ja-JP" sz="2400" dirty="0">
                <a:solidFill>
                  <a:schemeClr val="tx1">
                    <a:lumMod val="85000"/>
                    <a:lumOff val="15000"/>
                  </a:schemeClr>
                </a:solidFill>
                <a:latin typeface="+mn-lt"/>
                <a:ea typeface="メイリオ" panose="020B0604030504040204" pitchFamily="50" charset="-128"/>
              </a:rPr>
              <a:t>2011</a:t>
            </a:r>
            <a:r>
              <a:rPr lang="ja-JP" altLang="en-US" sz="2400" dirty="0">
                <a:solidFill>
                  <a:schemeClr val="tx1">
                    <a:lumMod val="85000"/>
                    <a:lumOff val="15000"/>
                  </a:schemeClr>
                </a:solidFill>
                <a:latin typeface="+mn-lt"/>
                <a:ea typeface="メイリオ" panose="020B0604030504040204" pitchFamily="50" charset="-128"/>
              </a:rPr>
              <a:t>年</a:t>
            </a:r>
            <a:r>
              <a:rPr lang="en-US" altLang="ja-JP" sz="2400" dirty="0">
                <a:solidFill>
                  <a:schemeClr val="tx1">
                    <a:lumMod val="85000"/>
                    <a:lumOff val="15000"/>
                  </a:schemeClr>
                </a:solidFill>
                <a:latin typeface="+mn-lt"/>
                <a:ea typeface="メイリオ" panose="020B0604030504040204" pitchFamily="50" charset="-128"/>
              </a:rPr>
              <a:t>4</a:t>
            </a:r>
            <a:r>
              <a:rPr lang="ja-JP" altLang="en-US" sz="2400" dirty="0">
                <a:solidFill>
                  <a:schemeClr val="tx1">
                    <a:lumMod val="85000"/>
                    <a:lumOff val="15000"/>
                  </a:schemeClr>
                </a:solidFill>
                <a:latin typeface="+mn-lt"/>
                <a:ea typeface="メイリオ" panose="020B0604030504040204" pitchFamily="50" charset="-128"/>
              </a:rPr>
              <a:t>月入社</a:t>
            </a:r>
            <a:endParaRPr lang="en-US" altLang="ja-JP" sz="2400" dirty="0">
              <a:solidFill>
                <a:schemeClr val="tx1">
                  <a:lumMod val="85000"/>
                  <a:lumOff val="15000"/>
                </a:schemeClr>
              </a:solidFill>
              <a:latin typeface="+mn-lt"/>
              <a:ea typeface="メイリオ" panose="020B0604030504040204" pitchFamily="50" charset="-128"/>
            </a:endParaRPr>
          </a:p>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芝浦工業大学工学部電気工学科卒業</a:t>
            </a:r>
            <a:endParaRPr lang="en-US" altLang="ja-JP"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ja-JP" altLang="en-US" sz="2400" dirty="0">
                <a:solidFill>
                  <a:schemeClr val="tx1">
                    <a:lumMod val="85000"/>
                    <a:lumOff val="15000"/>
                  </a:schemeClr>
                </a:solidFill>
                <a:latin typeface="メイリオ" panose="020B0604030504040204" pitchFamily="50" charset="-128"/>
                <a:ea typeface="メイリオ" panose="020B0604030504040204" pitchFamily="50" charset="-128"/>
              </a:rPr>
              <a:t>設計開発</a:t>
            </a:r>
            <a:endParaRPr lang="en-US" altLang="ja-JP" sz="2400"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en-US" altLang="ja-JP" sz="4000" dirty="0">
                <a:solidFill>
                  <a:schemeClr val="tx1">
                    <a:lumMod val="85000"/>
                    <a:lumOff val="15000"/>
                  </a:schemeClr>
                </a:solidFill>
                <a:latin typeface="メイリオ" panose="020B0604030504040204" pitchFamily="50" charset="-128"/>
                <a:ea typeface="メイリオ" panose="020B0604030504040204" pitchFamily="50" charset="-128"/>
              </a:rPr>
              <a:t>OO </a:t>
            </a:r>
            <a:r>
              <a:rPr lang="en-US" altLang="ja-JP" sz="4000" dirty="0" err="1">
                <a:solidFill>
                  <a:schemeClr val="tx1">
                    <a:lumMod val="85000"/>
                    <a:lumOff val="15000"/>
                  </a:schemeClr>
                </a:solidFill>
                <a:latin typeface="メイリオ" panose="020B0604030504040204" pitchFamily="50" charset="-128"/>
                <a:ea typeface="メイリオ" panose="020B0604030504040204" pitchFamily="50" charset="-128"/>
              </a:rPr>
              <a:t>OO</a:t>
            </a:r>
            <a:endParaRPr lang="ja-JP" altLang="en-US" sz="40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 xmlns:a16="http://schemas.microsoft.com/office/drawing/2014/main" id="{3D1DC6AE-FAB9-4F24-AB0A-F088CD89E4C2}"/>
              </a:ext>
            </a:extLst>
          </p:cNvPr>
          <p:cNvSpPr txBox="1">
            <a:spLocks noChangeArrowheads="1"/>
          </p:cNvSpPr>
          <p:nvPr/>
        </p:nvSpPr>
        <p:spPr bwMode="auto">
          <a:xfrm>
            <a:off x="5649068" y="1332359"/>
            <a:ext cx="69770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入社動機</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仕事内容</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ヤリガイ</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1" name="図プレースホルダー 10">
            <a:extLst>
              <a:ext uri="{FF2B5EF4-FFF2-40B4-BE49-F238E27FC236}">
                <a16:creationId xmlns="" xmlns:a16="http://schemas.microsoft.com/office/drawing/2014/main" id="{2B7EF4BB-B33E-4258-A0D3-619AA18A3E98}"/>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 r="1"/>
          <a:stretch>
            <a:fillRect/>
          </a:stretch>
        </p:blipFill>
        <p:spPr/>
      </p:pic>
    </p:spTree>
    <p:extLst>
      <p:ext uri="{BB962C8B-B14F-4D97-AF65-F5344CB8AC3E}">
        <p14:creationId xmlns:p14="http://schemas.microsoft.com/office/powerpoint/2010/main" val="31289750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73ED0AB-F9B6-48D1-A9B7-B6C6E0D6B1F5}"/>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1E377287-6E17-4450-AA60-3C7B9D23FF83}"/>
              </a:ext>
            </a:extLst>
          </p:cNvPr>
          <p:cNvSpPr>
            <a:spLocks noGrp="1"/>
          </p:cNvSpPr>
          <p:nvPr>
            <p:ph type="sldNum" sz="quarter" idx="4"/>
          </p:nvPr>
        </p:nvSpPr>
        <p:spPr/>
        <p:txBody>
          <a:bodyPr/>
          <a:lstStyle/>
          <a:p>
            <a:fld id="{E4DD4CA9-FFF4-4929-B1F3-DD754470E6A2}" type="slidenum">
              <a:rPr lang="ja-JP" altLang="en-US" smtClean="0"/>
              <a:pPr/>
              <a:t>24</a:t>
            </a:fld>
            <a:endParaRPr lang="ja-JP" altLang="en-US" dirty="0"/>
          </a:p>
        </p:txBody>
      </p:sp>
      <p:sp>
        <p:nvSpPr>
          <p:cNvPr id="4" name="タイトル 3">
            <a:extLst>
              <a:ext uri="{FF2B5EF4-FFF2-40B4-BE49-F238E27FC236}">
                <a16:creationId xmlns="" xmlns:a16="http://schemas.microsoft.com/office/drawing/2014/main" id="{43F9A3F9-DE49-4140-96A7-9EE4535592D3}"/>
              </a:ext>
            </a:extLst>
          </p:cNvPr>
          <p:cNvSpPr>
            <a:spLocks noGrp="1"/>
          </p:cNvSpPr>
          <p:nvPr>
            <p:ph type="title"/>
          </p:nvPr>
        </p:nvSpPr>
        <p:spPr/>
        <p:txBody>
          <a:bodyPr/>
          <a:lstStyle/>
          <a:p>
            <a:r>
              <a:rPr lang="ja-JP" altLang="en-US" dirty="0"/>
              <a:t>ファームウェア開発</a:t>
            </a:r>
            <a:r>
              <a:rPr kumimoji="1" lang="ja-JP" altLang="en-US" dirty="0"/>
              <a:t>の先輩</a:t>
            </a:r>
          </a:p>
        </p:txBody>
      </p:sp>
      <p:sp>
        <p:nvSpPr>
          <p:cNvPr id="8" name="テキスト ボックス 7">
            <a:extLst>
              <a:ext uri="{FF2B5EF4-FFF2-40B4-BE49-F238E27FC236}">
                <a16:creationId xmlns="" xmlns:a16="http://schemas.microsoft.com/office/drawing/2014/main" id="{DDAE1EA2-B971-4285-9E7F-DABFC3104C86}"/>
              </a:ext>
            </a:extLst>
          </p:cNvPr>
          <p:cNvSpPr txBox="1"/>
          <p:nvPr/>
        </p:nvSpPr>
        <p:spPr>
          <a:xfrm>
            <a:off x="503259" y="4572719"/>
            <a:ext cx="4801314" cy="1754326"/>
          </a:xfrm>
          <a:prstGeom prst="rect">
            <a:avLst/>
          </a:prstGeom>
          <a:noFill/>
        </p:spPr>
        <p:txBody>
          <a:bodyPr wrap="none">
            <a:spAutoFit/>
          </a:bodyPr>
          <a:lstStyle/>
          <a:p>
            <a:pPr>
              <a:defRPr/>
            </a:pPr>
            <a:r>
              <a:rPr lang="en-US" altLang="ja-JP" sz="2400" dirty="0">
                <a:solidFill>
                  <a:schemeClr val="tx1">
                    <a:lumMod val="85000"/>
                    <a:lumOff val="15000"/>
                  </a:schemeClr>
                </a:solidFill>
                <a:latin typeface="+mn-lt"/>
                <a:ea typeface="メイリオ" panose="020B0604030504040204" pitchFamily="50" charset="-128"/>
              </a:rPr>
              <a:t>2011</a:t>
            </a:r>
            <a:r>
              <a:rPr lang="ja-JP" altLang="en-US" sz="2400" dirty="0">
                <a:solidFill>
                  <a:schemeClr val="tx1">
                    <a:lumMod val="85000"/>
                    <a:lumOff val="15000"/>
                  </a:schemeClr>
                </a:solidFill>
                <a:latin typeface="+mn-lt"/>
                <a:ea typeface="メイリオ" panose="020B0604030504040204" pitchFamily="50" charset="-128"/>
              </a:rPr>
              <a:t>年</a:t>
            </a:r>
            <a:r>
              <a:rPr lang="en-US" altLang="ja-JP" sz="2400" dirty="0">
                <a:solidFill>
                  <a:schemeClr val="tx1">
                    <a:lumMod val="85000"/>
                    <a:lumOff val="15000"/>
                  </a:schemeClr>
                </a:solidFill>
                <a:latin typeface="+mn-lt"/>
                <a:ea typeface="メイリオ" panose="020B0604030504040204" pitchFamily="50" charset="-128"/>
              </a:rPr>
              <a:t>4</a:t>
            </a:r>
            <a:r>
              <a:rPr lang="ja-JP" altLang="en-US" sz="2400" dirty="0">
                <a:solidFill>
                  <a:schemeClr val="tx1">
                    <a:lumMod val="85000"/>
                    <a:lumOff val="15000"/>
                  </a:schemeClr>
                </a:solidFill>
                <a:latin typeface="+mn-lt"/>
                <a:ea typeface="メイリオ" panose="020B0604030504040204" pitchFamily="50" charset="-128"/>
              </a:rPr>
              <a:t>月入社</a:t>
            </a:r>
            <a:endParaRPr lang="en-US" altLang="ja-JP" sz="2400" dirty="0">
              <a:solidFill>
                <a:schemeClr val="tx1">
                  <a:lumMod val="85000"/>
                  <a:lumOff val="15000"/>
                </a:schemeClr>
              </a:solidFill>
              <a:latin typeface="+mn-lt"/>
              <a:ea typeface="メイリオ" panose="020B0604030504040204" pitchFamily="50" charset="-128"/>
            </a:endParaRPr>
          </a:p>
          <a:p>
            <a:pPr>
              <a:defRPr/>
            </a:pPr>
            <a:r>
              <a:rPr lang="ja-JP" altLang="en-US" dirty="0">
                <a:solidFill>
                  <a:schemeClr val="tx1">
                    <a:lumMod val="85000"/>
                    <a:lumOff val="15000"/>
                  </a:schemeClr>
                </a:solidFill>
                <a:latin typeface="メイリオ" panose="020B0604030504040204" pitchFamily="50" charset="-128"/>
                <a:ea typeface="メイリオ" panose="020B0604030504040204" pitchFamily="50" charset="-128"/>
              </a:rPr>
              <a:t>電気通信大学大学院情報理工学研究科了</a:t>
            </a:r>
            <a:endParaRPr lang="en-US" altLang="ja-JP"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ja-JP" altLang="en-US" sz="2400" dirty="0">
                <a:solidFill>
                  <a:schemeClr val="tx1">
                    <a:lumMod val="85000"/>
                    <a:lumOff val="15000"/>
                  </a:schemeClr>
                </a:solidFill>
                <a:latin typeface="メイリオ" panose="020B0604030504040204" pitchFamily="50" charset="-128"/>
                <a:ea typeface="メイリオ" panose="020B0604030504040204" pitchFamily="50" charset="-128"/>
              </a:rPr>
              <a:t>ファームウェア開発</a:t>
            </a:r>
            <a:endParaRPr lang="en-US" altLang="ja-JP" sz="2400" dirty="0">
              <a:solidFill>
                <a:schemeClr val="tx1">
                  <a:lumMod val="85000"/>
                  <a:lumOff val="15000"/>
                </a:schemeClr>
              </a:solidFill>
              <a:latin typeface="メイリオ" panose="020B0604030504040204" pitchFamily="50" charset="-128"/>
              <a:ea typeface="メイリオ" panose="020B0604030504040204" pitchFamily="50" charset="-128"/>
            </a:endParaRPr>
          </a:p>
          <a:p>
            <a:pPr>
              <a:defRPr/>
            </a:pPr>
            <a:r>
              <a:rPr lang="en-US" altLang="ja-JP" sz="4000" dirty="0">
                <a:solidFill>
                  <a:schemeClr val="tx1">
                    <a:lumMod val="85000"/>
                    <a:lumOff val="15000"/>
                  </a:schemeClr>
                </a:solidFill>
                <a:latin typeface="メイリオ" panose="020B0604030504040204" pitchFamily="50" charset="-128"/>
                <a:ea typeface="メイリオ" panose="020B0604030504040204" pitchFamily="50" charset="-128"/>
              </a:rPr>
              <a:t>OO </a:t>
            </a:r>
            <a:r>
              <a:rPr lang="en-US" altLang="ja-JP" sz="4000" dirty="0" err="1">
                <a:solidFill>
                  <a:schemeClr val="tx1">
                    <a:lumMod val="85000"/>
                    <a:lumOff val="15000"/>
                  </a:schemeClr>
                </a:solidFill>
                <a:latin typeface="メイリオ" panose="020B0604030504040204" pitchFamily="50" charset="-128"/>
                <a:ea typeface="メイリオ" panose="020B0604030504040204" pitchFamily="50" charset="-128"/>
              </a:rPr>
              <a:t>OO</a:t>
            </a:r>
            <a:endParaRPr lang="ja-JP" altLang="en-US" sz="4000" dirty="0">
              <a:solidFill>
                <a:schemeClr val="tx1">
                  <a:lumMod val="85000"/>
                  <a:lumOff val="15000"/>
                </a:schemeClr>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 xmlns:a16="http://schemas.microsoft.com/office/drawing/2014/main" id="{3D1DC6AE-FAB9-4F24-AB0A-F088CD89E4C2}"/>
              </a:ext>
            </a:extLst>
          </p:cNvPr>
          <p:cNvSpPr txBox="1">
            <a:spLocks noChangeArrowheads="1"/>
          </p:cNvSpPr>
          <p:nvPr/>
        </p:nvSpPr>
        <p:spPr bwMode="auto">
          <a:xfrm>
            <a:off x="5649068" y="1332359"/>
            <a:ext cx="697706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入社動機</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仕事内容</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a:t>
            </a:r>
          </a:p>
          <a:p>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ja-JP" altLang="en-US" b="1" dirty="0">
                <a:solidFill>
                  <a:schemeClr val="tx1">
                    <a:lumMod val="85000"/>
                    <a:lumOff val="15000"/>
                  </a:schemeClr>
                </a:solidFill>
                <a:latin typeface="メイリオ" panose="020B0604030504040204" pitchFamily="50" charset="-128"/>
                <a:ea typeface="メイリオ" panose="020B0604030504040204" pitchFamily="50" charset="-128"/>
              </a:rPr>
              <a:t>ヤリガイ</a:t>
            </a:r>
            <a:endParaRPr lang="en-US" altLang="ja-JP" b="1" dirty="0">
              <a:solidFill>
                <a:schemeClr val="tx1">
                  <a:lumMod val="85000"/>
                  <a:lumOff val="15000"/>
                </a:schemeClr>
              </a:solidFill>
              <a:latin typeface="メイリオ" panose="020B0604030504040204" pitchFamily="50" charset="-128"/>
              <a:ea typeface="メイリオ" panose="020B0604030504040204" pitchFamily="50" charset="-128"/>
            </a:endParaRPr>
          </a:p>
          <a:p>
            <a:r>
              <a:rPr lang="en-US" altLang="ja-JP" dirty="0">
                <a:solidFill>
                  <a:schemeClr val="tx1">
                    <a:lumMod val="85000"/>
                    <a:lumOff val="15000"/>
                  </a:schemeClr>
                </a:solidFill>
                <a:latin typeface="メイリオ" panose="020B0604030504040204" pitchFamily="50" charset="-128"/>
                <a:ea typeface="メイリオ" panose="020B0604030504040204" pitchFamily="50" charset="-128"/>
              </a:rPr>
              <a:t>OOOOOOOOOOOOOOOOOOOOOOOOOOOOOOOOOOOOOOOOOOOOOOOOOOOOOOOOOOOOOOOOOOOOOOOOOOOOOOOOOOOOOOOOOOOOOOOOOOOOOOOOOOOOOOOOOOOOOOOOOOOOOOOOOOO</a:t>
            </a:r>
          </a:p>
        </p:txBody>
      </p:sp>
      <p:pic>
        <p:nvPicPr>
          <p:cNvPr id="10" name="図プレースホルダー 9">
            <a:extLst>
              <a:ext uri="{FF2B5EF4-FFF2-40B4-BE49-F238E27FC236}">
                <a16:creationId xmlns="" xmlns:a16="http://schemas.microsoft.com/office/drawing/2014/main" id="{678EF70F-9EB6-476F-8020-AAE26F2EBF10}"/>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58" r="158"/>
          <a:stretch>
            <a:fillRect/>
          </a:stretch>
        </p:blipFill>
        <p:spPr/>
      </p:pic>
    </p:spTree>
    <p:extLst>
      <p:ext uri="{BB962C8B-B14F-4D97-AF65-F5344CB8AC3E}">
        <p14:creationId xmlns:p14="http://schemas.microsoft.com/office/powerpoint/2010/main" val="26563794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lang="en-US" altLang="ja-JP" dirty="0"/>
              <a:t>4</a:t>
            </a:r>
            <a:r>
              <a:rPr kumimoji="1" lang="en-US" altLang="ja-JP" dirty="0"/>
              <a:t>.</a:t>
            </a:r>
            <a:r>
              <a:rPr kumimoji="1" lang="ja-JP" altLang="en-US" dirty="0"/>
              <a:t>求める人物像</a:t>
            </a:r>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6561429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求める人物像</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26</a:t>
            </a:fld>
            <a:endParaRPr lang="ja-JP" altLang="en-US" dirty="0"/>
          </a:p>
        </p:txBody>
      </p:sp>
      <p:sp>
        <p:nvSpPr>
          <p:cNvPr id="5" name="正方形/長方形 4">
            <a:extLst>
              <a:ext uri="{FF2B5EF4-FFF2-40B4-BE49-F238E27FC236}">
                <a16:creationId xmlns="" xmlns:a16="http://schemas.microsoft.com/office/drawing/2014/main" id="{22A6FD8A-CAF9-4D11-B984-B360D141ECD4}"/>
              </a:ext>
            </a:extLst>
          </p:cNvPr>
          <p:cNvSpPr/>
          <p:nvPr/>
        </p:nvSpPr>
        <p:spPr>
          <a:xfrm>
            <a:off x="1110628" y="2273274"/>
            <a:ext cx="11224870" cy="3431709"/>
          </a:xfrm>
          <a:prstGeom prst="rect">
            <a:avLst/>
          </a:prstGeom>
        </p:spPr>
        <p:txBody>
          <a:bodyPr wrap="square">
            <a:spAutoFit/>
          </a:bodyPr>
          <a:lstStyle/>
          <a:p>
            <a:pPr marL="285750" indent="-285750">
              <a:lnSpc>
                <a:spcPct val="200000"/>
              </a:lnSpc>
              <a:buFont typeface="Wingdings" panose="05000000000000000000" pitchFamily="2" charset="2"/>
              <a:buChar char="Ø"/>
              <a:defRPr/>
            </a:pPr>
            <a:r>
              <a:rPr lang="ja-JP" altLang="en-US" sz="2800" dirty="0">
                <a:solidFill>
                  <a:schemeClr val="tx2">
                    <a:lumMod val="50000"/>
                  </a:schemeClr>
                </a:solidFill>
                <a:latin typeface="メイリオ" panose="020B0604030504040204" pitchFamily="50" charset="-128"/>
                <a:ea typeface="メイリオ" panose="020B0604030504040204" pitchFamily="50" charset="-128"/>
              </a:rPr>
              <a:t>当事者意識を持ち、強い意志で物事に取り組める人</a:t>
            </a:r>
          </a:p>
          <a:p>
            <a:pPr marL="285750" indent="-285750">
              <a:lnSpc>
                <a:spcPct val="200000"/>
              </a:lnSpc>
              <a:buFont typeface="Wingdings" panose="05000000000000000000" pitchFamily="2" charset="2"/>
              <a:buChar char="Ø"/>
              <a:defRPr/>
            </a:pPr>
            <a:r>
              <a:rPr lang="ja-JP" altLang="en-US" sz="2800" dirty="0">
                <a:solidFill>
                  <a:schemeClr val="tx2">
                    <a:lumMod val="50000"/>
                  </a:schemeClr>
                </a:solidFill>
                <a:latin typeface="メイリオ" panose="020B0604030504040204" pitchFamily="50" charset="-128"/>
                <a:ea typeface="メイリオ" panose="020B0604030504040204" pitchFamily="50" charset="-128"/>
              </a:rPr>
              <a:t>あきらめずに、最後まで考え抜き仕事をやり遂げる人</a:t>
            </a:r>
          </a:p>
          <a:p>
            <a:pPr marL="285750" indent="-285750">
              <a:lnSpc>
                <a:spcPct val="200000"/>
              </a:lnSpc>
              <a:buFont typeface="Wingdings" panose="05000000000000000000" pitchFamily="2" charset="2"/>
              <a:buChar char="Ø"/>
              <a:defRPr/>
            </a:pPr>
            <a:r>
              <a:rPr lang="ja-JP" altLang="en-US" sz="2800" dirty="0">
                <a:solidFill>
                  <a:schemeClr val="tx2">
                    <a:lumMod val="50000"/>
                  </a:schemeClr>
                </a:solidFill>
                <a:latin typeface="メイリオ" panose="020B0604030504040204" pitchFamily="50" charset="-128"/>
                <a:ea typeface="メイリオ" panose="020B0604030504040204" pitchFamily="50" charset="-128"/>
              </a:rPr>
              <a:t>現状に甘んじることなく学び続け、自ら成長しようとする人</a:t>
            </a:r>
          </a:p>
          <a:p>
            <a:pPr marL="285750" indent="-285750">
              <a:lnSpc>
                <a:spcPct val="200000"/>
              </a:lnSpc>
              <a:buFont typeface="Wingdings" panose="05000000000000000000" pitchFamily="2" charset="2"/>
              <a:buChar char="Ø"/>
              <a:defRPr/>
            </a:pPr>
            <a:r>
              <a:rPr lang="ja-JP" altLang="en-US" sz="2800" dirty="0">
                <a:solidFill>
                  <a:schemeClr val="tx2">
                    <a:lumMod val="50000"/>
                  </a:schemeClr>
                </a:solidFill>
                <a:latin typeface="メイリオ" panose="020B0604030504040204" pitchFamily="50" charset="-128"/>
                <a:ea typeface="メイリオ" panose="020B0604030504040204" pitchFamily="50" charset="-128"/>
              </a:rPr>
              <a:t>周囲からの信頼を獲得し、組織として高い成果を追求できる人</a:t>
            </a:r>
          </a:p>
        </p:txBody>
      </p:sp>
    </p:spTree>
    <p:extLst>
      <p:ext uri="{BB962C8B-B14F-4D97-AF65-F5344CB8AC3E}">
        <p14:creationId xmlns:p14="http://schemas.microsoft.com/office/powerpoint/2010/main" val="42576356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求める人物像　解説</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27</a:t>
            </a:fld>
            <a:endParaRPr lang="ja-JP" altLang="en-US" dirty="0"/>
          </a:p>
        </p:txBody>
      </p:sp>
      <p:sp>
        <p:nvSpPr>
          <p:cNvPr id="6" name="正方形/長方形 5">
            <a:extLst>
              <a:ext uri="{FF2B5EF4-FFF2-40B4-BE49-F238E27FC236}">
                <a16:creationId xmlns="" xmlns:a16="http://schemas.microsoft.com/office/drawing/2014/main" id="{11B09E30-41EA-4422-A30B-B979FA22FB9F}"/>
              </a:ext>
            </a:extLst>
          </p:cNvPr>
          <p:cNvSpPr/>
          <p:nvPr/>
        </p:nvSpPr>
        <p:spPr>
          <a:xfrm>
            <a:off x="1600673" y="2135062"/>
            <a:ext cx="10238700" cy="523220"/>
          </a:xfrm>
          <a:prstGeom prst="rect">
            <a:avLst/>
          </a:prstGeom>
        </p:spPr>
        <p:txBody>
          <a:bodyPr wrap="none">
            <a:spAutoFit/>
          </a:bodyPr>
          <a:lstStyle/>
          <a:p>
            <a:r>
              <a:rPr lang="ja-JP" altLang="en-US" sz="2800" dirty="0">
                <a:solidFill>
                  <a:schemeClr val="tx1">
                    <a:lumMod val="75000"/>
                    <a:lumOff val="25000"/>
                  </a:schemeClr>
                </a:solidFill>
                <a:latin typeface="メイリオ" panose="020B0604030504040204" pitchFamily="50" charset="-128"/>
                <a:ea typeface="メイリオ" panose="020B0604030504040204" pitchFamily="50" charset="-128"/>
              </a:rPr>
              <a:t>「当事者意識を持ち、強い意志で物事に取り組める人」とは？</a:t>
            </a:r>
          </a:p>
        </p:txBody>
      </p:sp>
      <p:sp>
        <p:nvSpPr>
          <p:cNvPr id="7" name="正方形/長方形 6">
            <a:extLst>
              <a:ext uri="{FF2B5EF4-FFF2-40B4-BE49-F238E27FC236}">
                <a16:creationId xmlns="" xmlns:a16="http://schemas.microsoft.com/office/drawing/2014/main" id="{2E2AE4B0-53EB-4475-97A6-6DD88885E9BB}"/>
              </a:ext>
            </a:extLst>
          </p:cNvPr>
          <p:cNvSpPr/>
          <p:nvPr/>
        </p:nvSpPr>
        <p:spPr>
          <a:xfrm>
            <a:off x="960835" y="3060551"/>
            <a:ext cx="11521280" cy="3384376"/>
          </a:xfrm>
          <a:prstGeom prst="rect">
            <a:avLst/>
          </a:prstGeom>
          <a:ln>
            <a:solidFill>
              <a:schemeClr val="bg2">
                <a:lumMod val="25000"/>
              </a:schemeClr>
            </a:solidFill>
          </a:ln>
        </p:spPr>
        <p:txBody>
          <a:bodyPr wrap="square" lIns="540000" rIns="540000" anchor="ctr" anchorCtr="1">
            <a:noAutofit/>
          </a:bodyPr>
          <a:lstStyle/>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例えば、プロジェクトを他人事に思っている部下は、自己都合の勝手な発言や振る舞いをすることがあります。</a:t>
            </a:r>
          </a:p>
          <a:p>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また、当事者意識がないと問題意識も持てず意思決定もできないので、質の高い仕事ができなくなったり、責任を持って自分の仕事をできなくなったりしてしまいます。</a:t>
            </a:r>
          </a:p>
        </p:txBody>
      </p:sp>
    </p:spTree>
    <p:extLst>
      <p:ext uri="{BB962C8B-B14F-4D97-AF65-F5344CB8AC3E}">
        <p14:creationId xmlns:p14="http://schemas.microsoft.com/office/powerpoint/2010/main" val="1996716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a:extLst>
              <a:ext uri="{FF2B5EF4-FFF2-40B4-BE49-F238E27FC236}">
                <a16:creationId xmlns="" xmlns:a16="http://schemas.microsoft.com/office/drawing/2014/main" id="{2E2AE4B0-53EB-4475-97A6-6DD88885E9BB}"/>
              </a:ext>
            </a:extLst>
          </p:cNvPr>
          <p:cNvSpPr/>
          <p:nvPr/>
        </p:nvSpPr>
        <p:spPr>
          <a:xfrm>
            <a:off x="960835" y="3060551"/>
            <a:ext cx="11521280" cy="3384376"/>
          </a:xfrm>
          <a:prstGeom prst="rect">
            <a:avLst/>
          </a:prstGeom>
          <a:ln>
            <a:solidFill>
              <a:schemeClr val="bg2">
                <a:lumMod val="25000"/>
              </a:schemeClr>
            </a:solidFill>
          </a:ln>
        </p:spPr>
        <p:txBody>
          <a:bodyPr wrap="square" lIns="540000" rIns="540000" anchor="ctr" anchorCtr="1">
            <a:noAutofit/>
          </a:bodyPr>
          <a:lstStyle/>
          <a:p>
            <a:pPr>
              <a:lnSpc>
                <a:spcPct val="150000"/>
              </a:lnSpc>
            </a:pPr>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「答えのない問題」に対しての対応が重要。</a:t>
            </a:r>
          </a:p>
          <a:p>
            <a:pPr>
              <a:lnSpc>
                <a:spcPct val="150000"/>
              </a:lnSpc>
            </a:pPr>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必要なのは、全力で考えて</a:t>
            </a:r>
            <a:r>
              <a:rPr lang="ja-JP" altLang="en-US" sz="2400" dirty="0" smtClean="0">
                <a:solidFill>
                  <a:schemeClr val="tx1">
                    <a:lumMod val="75000"/>
                    <a:lumOff val="25000"/>
                  </a:schemeClr>
                </a:solidFill>
                <a:latin typeface="メイリオ" panose="020B0604030504040204" pitchFamily="50" charset="-128"/>
                <a:ea typeface="メイリオ" panose="020B0604030504040204" pitchFamily="50" charset="-128"/>
              </a:rPr>
              <a:t>、</a:t>
            </a:r>
            <a:endParaRPr lang="en-US" altLang="ja-JP" sz="2400"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a:lnSpc>
                <a:spcPct val="150000"/>
              </a:lnSpc>
            </a:pPr>
            <a:r>
              <a:rPr lang="ja-JP" altLang="en-US" sz="2400" dirty="0" smtClean="0">
                <a:solidFill>
                  <a:schemeClr val="tx1">
                    <a:lumMod val="75000"/>
                    <a:lumOff val="25000"/>
                  </a:schemeClr>
                </a:solidFill>
                <a:latin typeface="メイリオ" panose="020B0604030504040204" pitchFamily="50" charset="-128"/>
                <a:ea typeface="メイリオ" panose="020B0604030504040204" pitchFamily="50" charset="-128"/>
              </a:rPr>
              <a:t>その</a:t>
            </a:r>
            <a:r>
              <a:rPr lang="ja-JP" altLang="en-US" sz="2400" dirty="0">
                <a:solidFill>
                  <a:schemeClr val="tx1">
                    <a:lumMod val="75000"/>
                    <a:lumOff val="25000"/>
                  </a:schemeClr>
                </a:solidFill>
                <a:latin typeface="メイリオ" panose="020B0604030504040204" pitchFamily="50" charset="-128"/>
                <a:ea typeface="メイリオ" panose="020B0604030504040204" pitchFamily="50" charset="-128"/>
              </a:rPr>
              <a:t>中で最適な解を選択して前に進む力</a:t>
            </a:r>
          </a:p>
        </p:txBody>
      </p:sp>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求める人物像　解説</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28</a:t>
            </a:fld>
            <a:endParaRPr lang="ja-JP" altLang="en-US" dirty="0"/>
          </a:p>
        </p:txBody>
      </p:sp>
      <p:sp>
        <p:nvSpPr>
          <p:cNvPr id="6" name="正方形/長方形 5">
            <a:extLst>
              <a:ext uri="{FF2B5EF4-FFF2-40B4-BE49-F238E27FC236}">
                <a16:creationId xmlns="" xmlns:a16="http://schemas.microsoft.com/office/drawing/2014/main" id="{11B09E30-41EA-4422-A30B-B979FA22FB9F}"/>
              </a:ext>
            </a:extLst>
          </p:cNvPr>
          <p:cNvSpPr/>
          <p:nvPr/>
        </p:nvSpPr>
        <p:spPr>
          <a:xfrm>
            <a:off x="1428315" y="2135062"/>
            <a:ext cx="10597773" cy="523220"/>
          </a:xfrm>
          <a:prstGeom prst="rect">
            <a:avLst/>
          </a:prstGeom>
        </p:spPr>
        <p:txBody>
          <a:bodyPr wrap="none">
            <a:spAutoFit/>
          </a:bodyPr>
          <a:lstStyle/>
          <a:p>
            <a:r>
              <a:rPr lang="ja-JP" altLang="en-US" sz="2800" dirty="0">
                <a:solidFill>
                  <a:schemeClr val="tx2">
                    <a:lumMod val="50000"/>
                  </a:schemeClr>
                </a:solidFill>
                <a:latin typeface="メイリオ" panose="020B0604030504040204" pitchFamily="50" charset="-128"/>
                <a:ea typeface="メイリオ" panose="020B0604030504040204" pitchFamily="50" charset="-128"/>
              </a:rPr>
              <a:t>「あきらめずに、最後まで考え抜き仕事をやり遂げる人」とは？</a:t>
            </a:r>
          </a:p>
        </p:txBody>
      </p:sp>
    </p:spTree>
    <p:extLst>
      <p:ext uri="{BB962C8B-B14F-4D97-AF65-F5344CB8AC3E}">
        <p14:creationId xmlns:p14="http://schemas.microsoft.com/office/powerpoint/2010/main" val="404887766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kumimoji="1" lang="en-US" altLang="ja-JP" dirty="0"/>
              <a:t>5.</a:t>
            </a:r>
            <a:r>
              <a:rPr lang="ja-JP" altLang="en-US" dirty="0"/>
              <a:t>福利厚生と各種制度</a:t>
            </a:r>
            <a:endParaRPr kumimoji="1" lang="ja-JP" altLang="en-US" dirty="0"/>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19766751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en-US" altLang="ja-JP" dirty="0"/>
              <a:t>WEB</a:t>
            </a:r>
            <a:r>
              <a:rPr kumimoji="1" lang="ja-JP" altLang="en-US" dirty="0"/>
              <a:t>説明会利用方法</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3</a:t>
            </a:fld>
            <a:endParaRPr lang="ja-JP" altLang="en-US" dirty="0"/>
          </a:p>
        </p:txBody>
      </p:sp>
      <p:sp>
        <p:nvSpPr>
          <p:cNvPr id="18" name="テキスト ボックス 17">
            <a:extLst>
              <a:ext uri="{FF2B5EF4-FFF2-40B4-BE49-F238E27FC236}">
                <a16:creationId xmlns="" xmlns:a16="http://schemas.microsoft.com/office/drawing/2014/main" id="{206FA3B1-1527-4D38-B8FE-7733745E72EE}"/>
              </a:ext>
            </a:extLst>
          </p:cNvPr>
          <p:cNvSpPr txBox="1"/>
          <p:nvPr/>
        </p:nvSpPr>
        <p:spPr>
          <a:xfrm>
            <a:off x="1109041" y="2402334"/>
            <a:ext cx="11224870" cy="3538537"/>
          </a:xfrm>
          <a:prstGeom prst="rect">
            <a:avLst/>
          </a:prstGeom>
          <a:noFill/>
        </p:spPr>
        <p:txBody>
          <a:bodyPr wrap="square">
            <a:spAutoFit/>
          </a:bodyPr>
          <a:lstStyle/>
          <a:p>
            <a:pPr marL="514350" indent="-514350">
              <a:buFont typeface="+mj-lt"/>
              <a:buAutoNum type="arabicPeriod"/>
              <a:defRPr/>
            </a:pP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WEB</a:t>
            </a: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説明会」では、企業情報・採用情報をご紹介しています。気になる部分は何度でもご覧いただけます。</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
            </a:r>
            <a:b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br>
            <a:endPar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endParaRPr>
          </a:p>
          <a:p>
            <a:pPr marL="514350" indent="-514350">
              <a:buFont typeface="+mj-lt"/>
              <a:buAutoNum type="arabicPeriod"/>
              <a:defRPr/>
            </a:pP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WEB</a:t>
            </a: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説明会」をご覧いただき、興味を持っていただければ、このまま選考への応募も可能です。</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
            </a:r>
            <a:b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br>
            <a:endPar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endParaRPr>
          </a:p>
          <a:p>
            <a:pPr marL="514350" indent="-514350">
              <a:buFont typeface="+mj-lt"/>
              <a:buAutoNum type="arabicPeriod"/>
              <a:defRPr/>
            </a:pP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もっと知りたい方は、皆さんの質問に回答する「</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WEB</a:t>
            </a: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オープン</a:t>
            </a: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LIVE</a:t>
            </a: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セミナー」や通常の「会社説明会」へもご参加いただけます。</a:t>
            </a:r>
            <a:endPar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endParaRPr>
          </a:p>
        </p:txBody>
      </p:sp>
    </p:spTree>
    <p:extLst>
      <p:ext uri="{BB962C8B-B14F-4D97-AF65-F5344CB8AC3E}">
        <p14:creationId xmlns:p14="http://schemas.microsoft.com/office/powerpoint/2010/main" val="26308795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ダイバーシティ</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30</a:t>
            </a:fld>
            <a:endParaRPr lang="ja-JP" altLang="en-US" dirty="0"/>
          </a:p>
        </p:txBody>
      </p:sp>
      <p:sp>
        <p:nvSpPr>
          <p:cNvPr id="5" name="テキスト ボックス 4">
            <a:extLst>
              <a:ext uri="{FF2B5EF4-FFF2-40B4-BE49-F238E27FC236}">
                <a16:creationId xmlns="" xmlns:a16="http://schemas.microsoft.com/office/drawing/2014/main" id="{D3BAE01E-C651-4F93-84EF-1891CF5864EA}"/>
              </a:ext>
            </a:extLst>
          </p:cNvPr>
          <p:cNvSpPr txBox="1"/>
          <p:nvPr/>
        </p:nvSpPr>
        <p:spPr>
          <a:xfrm>
            <a:off x="600795" y="1707335"/>
            <a:ext cx="2916000" cy="504000"/>
          </a:xfrm>
          <a:prstGeom prst="rect">
            <a:avLst/>
          </a:prstGeom>
          <a:solidFill>
            <a:schemeClr val="accent2">
              <a:lumMod val="75000"/>
            </a:schemeClr>
          </a:solidFill>
          <a:ln>
            <a:noFill/>
          </a:ln>
        </p:spPr>
        <p:txBody>
          <a:bodyPr wrap="none" rtlCol="0" anchor="ctr" anchorCtr="0">
            <a:noAutofit/>
          </a:bodyPr>
          <a:lstStyle/>
          <a:p>
            <a:pPr algn="ctr"/>
            <a:r>
              <a:rPr kumimoji="1" lang="ja-JP" altLang="en-US" sz="2400" dirty="0">
                <a:solidFill>
                  <a:schemeClr val="bg1"/>
                </a:solidFill>
                <a:latin typeface="メイリオ" panose="020B0604030504040204" pitchFamily="50" charset="-128"/>
                <a:ea typeface="メイリオ" panose="020B0604030504040204" pitchFamily="50" charset="-128"/>
              </a:rPr>
              <a:t>時短勤務</a:t>
            </a:r>
          </a:p>
        </p:txBody>
      </p:sp>
      <p:sp>
        <p:nvSpPr>
          <p:cNvPr id="6" name="テキスト ボックス 5">
            <a:extLst>
              <a:ext uri="{FF2B5EF4-FFF2-40B4-BE49-F238E27FC236}">
                <a16:creationId xmlns="" xmlns:a16="http://schemas.microsoft.com/office/drawing/2014/main" id="{F19D9F4A-6975-411E-BCCA-B9E6002EF2D4}"/>
              </a:ext>
            </a:extLst>
          </p:cNvPr>
          <p:cNvSpPr txBox="1"/>
          <p:nvPr/>
        </p:nvSpPr>
        <p:spPr>
          <a:xfrm>
            <a:off x="6988924" y="1707335"/>
            <a:ext cx="2916000" cy="504000"/>
          </a:xfrm>
          <a:prstGeom prst="rect">
            <a:avLst/>
          </a:prstGeom>
          <a:solidFill>
            <a:schemeClr val="accent2">
              <a:lumMod val="75000"/>
            </a:schemeClr>
          </a:solidFill>
          <a:ln>
            <a:noFill/>
          </a:ln>
        </p:spPr>
        <p:txBody>
          <a:bodyPr wrap="none" rtlCol="0" anchor="ctr" anchorCtr="0">
            <a:noAutofit/>
          </a:bodyPr>
          <a:lstStyle/>
          <a:p>
            <a:pPr algn="ctr"/>
            <a:r>
              <a:rPr kumimoji="1" lang="ja-JP" altLang="en-US" sz="2400" dirty="0">
                <a:solidFill>
                  <a:schemeClr val="bg1"/>
                </a:solidFill>
                <a:latin typeface="メイリオ" panose="020B0604030504040204" pitchFamily="50" charset="-128"/>
                <a:ea typeface="メイリオ" panose="020B0604030504040204" pitchFamily="50" charset="-128"/>
              </a:rPr>
              <a:t>育児休業制度</a:t>
            </a:r>
          </a:p>
        </p:txBody>
      </p:sp>
      <p:sp>
        <p:nvSpPr>
          <p:cNvPr id="7" name="テキスト ボックス 6">
            <a:extLst>
              <a:ext uri="{FF2B5EF4-FFF2-40B4-BE49-F238E27FC236}">
                <a16:creationId xmlns="" xmlns:a16="http://schemas.microsoft.com/office/drawing/2014/main" id="{27450946-3DC8-4D6C-A9D7-EEBAC155A3F7}"/>
              </a:ext>
            </a:extLst>
          </p:cNvPr>
          <p:cNvSpPr txBox="1"/>
          <p:nvPr/>
        </p:nvSpPr>
        <p:spPr>
          <a:xfrm>
            <a:off x="600794" y="4427320"/>
            <a:ext cx="2916000" cy="504000"/>
          </a:xfrm>
          <a:prstGeom prst="rect">
            <a:avLst/>
          </a:prstGeom>
          <a:solidFill>
            <a:schemeClr val="accent2">
              <a:lumMod val="75000"/>
            </a:schemeClr>
          </a:solidFill>
          <a:ln>
            <a:noFill/>
          </a:ln>
        </p:spPr>
        <p:txBody>
          <a:bodyPr wrap="none" rtlCol="0" anchor="ctr" anchorCtr="0">
            <a:noAutofit/>
          </a:bodyPr>
          <a:lstStyle/>
          <a:p>
            <a:pPr algn="ctr"/>
            <a:r>
              <a:rPr kumimoji="1" lang="ja-JP" altLang="en-US" sz="2400" dirty="0">
                <a:solidFill>
                  <a:schemeClr val="bg1"/>
                </a:solidFill>
                <a:latin typeface="メイリオ" panose="020B0604030504040204" pitchFamily="50" charset="-128"/>
                <a:ea typeface="メイリオ" panose="020B0604030504040204" pitchFamily="50" charset="-128"/>
              </a:rPr>
              <a:t>外国人雇用</a:t>
            </a:r>
          </a:p>
        </p:txBody>
      </p:sp>
      <p:sp>
        <p:nvSpPr>
          <p:cNvPr id="8" name="テキスト ボックス 7">
            <a:extLst>
              <a:ext uri="{FF2B5EF4-FFF2-40B4-BE49-F238E27FC236}">
                <a16:creationId xmlns="" xmlns:a16="http://schemas.microsoft.com/office/drawing/2014/main" id="{53DAE8A1-00A1-4BF9-BAC3-82423F0121B4}"/>
              </a:ext>
            </a:extLst>
          </p:cNvPr>
          <p:cNvSpPr txBox="1"/>
          <p:nvPr/>
        </p:nvSpPr>
        <p:spPr>
          <a:xfrm>
            <a:off x="6988924" y="4427320"/>
            <a:ext cx="2916000" cy="504000"/>
          </a:xfrm>
          <a:prstGeom prst="rect">
            <a:avLst/>
          </a:prstGeom>
          <a:solidFill>
            <a:schemeClr val="accent2">
              <a:lumMod val="75000"/>
            </a:schemeClr>
          </a:solidFill>
          <a:ln>
            <a:noFill/>
          </a:ln>
        </p:spPr>
        <p:txBody>
          <a:bodyPr wrap="none" rtlCol="0" anchor="ctr" anchorCtr="0">
            <a:noAutofit/>
          </a:bodyPr>
          <a:lstStyle/>
          <a:p>
            <a:pPr algn="ctr"/>
            <a:r>
              <a:rPr kumimoji="1" lang="ja-JP" altLang="en-US" sz="2400" dirty="0">
                <a:solidFill>
                  <a:schemeClr val="bg1"/>
                </a:solidFill>
                <a:latin typeface="メイリオ" panose="020B0604030504040204" pitchFamily="50" charset="-128"/>
                <a:ea typeface="メイリオ" panose="020B0604030504040204" pitchFamily="50" charset="-128"/>
              </a:rPr>
              <a:t>在宅ワーク</a:t>
            </a:r>
          </a:p>
        </p:txBody>
      </p:sp>
      <p:sp>
        <p:nvSpPr>
          <p:cNvPr id="9" name="正方形/長方形 8">
            <a:extLst>
              <a:ext uri="{FF2B5EF4-FFF2-40B4-BE49-F238E27FC236}">
                <a16:creationId xmlns="" xmlns:a16="http://schemas.microsoft.com/office/drawing/2014/main" id="{896D360B-D632-4044-8262-EA51A0237437}"/>
              </a:ext>
            </a:extLst>
          </p:cNvPr>
          <p:cNvSpPr/>
          <p:nvPr/>
        </p:nvSpPr>
        <p:spPr>
          <a:xfrm>
            <a:off x="600795" y="2298280"/>
            <a:ext cx="5659409" cy="170315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 xmlns:a16="http://schemas.microsoft.com/office/drawing/2014/main" id="{EC65B8FD-4F91-4319-B959-91AFD01B48E3}"/>
              </a:ext>
            </a:extLst>
          </p:cNvPr>
          <p:cNvSpPr/>
          <p:nvPr/>
        </p:nvSpPr>
        <p:spPr>
          <a:xfrm>
            <a:off x="6988924" y="2298280"/>
            <a:ext cx="5659409" cy="170315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 xmlns:a16="http://schemas.microsoft.com/office/drawing/2014/main" id="{F4F7C00C-48B2-4A6A-AC83-8248B2A6C7B0}"/>
              </a:ext>
            </a:extLst>
          </p:cNvPr>
          <p:cNvSpPr/>
          <p:nvPr/>
        </p:nvSpPr>
        <p:spPr>
          <a:xfrm>
            <a:off x="600794" y="5004767"/>
            <a:ext cx="5659409" cy="170315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 xmlns:a16="http://schemas.microsoft.com/office/drawing/2014/main" id="{E542B8AA-629A-44CA-A2E4-2C217187AAA7}"/>
              </a:ext>
            </a:extLst>
          </p:cNvPr>
          <p:cNvSpPr/>
          <p:nvPr/>
        </p:nvSpPr>
        <p:spPr>
          <a:xfrm>
            <a:off x="6988924" y="5004767"/>
            <a:ext cx="5659409" cy="1703150"/>
          </a:xfrm>
          <a:prstGeom prst="rect">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dirty="0">
                <a:solidFill>
                  <a:schemeClr val="tx1">
                    <a:lumMod val="75000"/>
                    <a:lumOff val="25000"/>
                  </a:schemeClr>
                </a:solidFill>
                <a:latin typeface="メイリオ" panose="020B0604030504040204" pitchFamily="50" charset="-128"/>
                <a:ea typeface="メイリオ" panose="020B0604030504040204" pitchFamily="50" charset="-128"/>
              </a:rPr>
              <a:t>OOOOOOOOOOOOOOOOOOOOOOOOOOOOOOOOOOOOOOOOOOOOOOOOOOOOOOOOOOOOOOOOOOOOOOOOOOOOOOOOOOOO</a:t>
            </a:r>
            <a:endParaRPr kumimoji="1" lang="ja-JP" altLang="en-US"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38741789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31</a:t>
            </a:fld>
            <a:endParaRPr lang="ja-JP" altLang="en-US" dirty="0"/>
          </a:p>
        </p:txBody>
      </p:sp>
      <p:cxnSp>
        <p:nvCxnSpPr>
          <p:cNvPr id="13" name="直線コネクタ 12">
            <a:extLst>
              <a:ext uri="{FF2B5EF4-FFF2-40B4-BE49-F238E27FC236}">
                <a16:creationId xmlns="" xmlns:a16="http://schemas.microsoft.com/office/drawing/2014/main" id="{3CC4096A-6D3A-4016-9615-F652E8B6202E}"/>
              </a:ext>
            </a:extLst>
          </p:cNvPr>
          <p:cNvCxnSpPr/>
          <p:nvPr/>
        </p:nvCxnSpPr>
        <p:spPr>
          <a:xfrm flipH="1">
            <a:off x="4899086" y="2565524"/>
            <a:ext cx="1828800" cy="3013075"/>
          </a:xfrm>
          <a:prstGeom prst="line">
            <a:avLst/>
          </a:prstGeom>
          <a:ln w="38100">
            <a:solidFill>
              <a:srgbClr val="195C97"/>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 xmlns:a16="http://schemas.microsoft.com/office/drawing/2014/main" id="{2A4F3B33-26C3-4A20-87AA-4F8CB476E996}"/>
              </a:ext>
            </a:extLst>
          </p:cNvPr>
          <p:cNvCxnSpPr>
            <a:cxnSpLocks/>
          </p:cNvCxnSpPr>
          <p:nvPr/>
        </p:nvCxnSpPr>
        <p:spPr>
          <a:xfrm>
            <a:off x="6727886" y="2560761"/>
            <a:ext cx="1773237" cy="3017838"/>
          </a:xfrm>
          <a:prstGeom prst="line">
            <a:avLst/>
          </a:prstGeom>
          <a:ln w="38100">
            <a:solidFill>
              <a:srgbClr val="195C97"/>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 xmlns:a16="http://schemas.microsoft.com/office/drawing/2014/main" id="{568533FB-7326-4B3A-BAF6-A97411D94C81}"/>
              </a:ext>
            </a:extLst>
          </p:cNvPr>
          <p:cNvCxnSpPr>
            <a:cxnSpLocks/>
          </p:cNvCxnSpPr>
          <p:nvPr/>
        </p:nvCxnSpPr>
        <p:spPr>
          <a:xfrm>
            <a:off x="4899086" y="5565899"/>
            <a:ext cx="3602037" cy="0"/>
          </a:xfrm>
          <a:prstGeom prst="line">
            <a:avLst/>
          </a:prstGeom>
          <a:ln w="38100">
            <a:solidFill>
              <a:srgbClr val="195C97"/>
            </a:solidFill>
          </a:ln>
        </p:spPr>
        <p:style>
          <a:lnRef idx="1">
            <a:schemeClr val="accent1"/>
          </a:lnRef>
          <a:fillRef idx="0">
            <a:schemeClr val="accent1"/>
          </a:fillRef>
          <a:effectRef idx="0">
            <a:schemeClr val="accent1"/>
          </a:effectRef>
          <a:fontRef idx="minor">
            <a:schemeClr val="tx1"/>
          </a:fontRef>
        </p:style>
      </p:cxnSp>
      <p:sp>
        <p:nvSpPr>
          <p:cNvPr id="18" name="楕円 17">
            <a:extLst>
              <a:ext uri="{FF2B5EF4-FFF2-40B4-BE49-F238E27FC236}">
                <a16:creationId xmlns="" xmlns:a16="http://schemas.microsoft.com/office/drawing/2014/main" id="{F34B3AF6-02C3-49DE-BF70-A33DABCAF48E}"/>
              </a:ext>
            </a:extLst>
          </p:cNvPr>
          <p:cNvSpPr/>
          <p:nvPr/>
        </p:nvSpPr>
        <p:spPr>
          <a:xfrm>
            <a:off x="5711886" y="1692399"/>
            <a:ext cx="2032000" cy="2030412"/>
          </a:xfrm>
          <a:prstGeom prst="ellipse">
            <a:avLst/>
          </a:prstGeom>
          <a:solidFill>
            <a:schemeClr val="bg1"/>
          </a:solidFill>
          <a:ln w="28575">
            <a:solidFill>
              <a:srgbClr val="195C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lumMod val="50000"/>
                    <a:lumOff val="50000"/>
                  </a:schemeClr>
                </a:solidFill>
              </a:rPr>
              <a:t>テキストを</a:t>
            </a:r>
            <a:endParaRPr lang="en-US" altLang="ja-JP" dirty="0">
              <a:solidFill>
                <a:schemeClr val="tx1">
                  <a:lumMod val="50000"/>
                  <a:lumOff val="50000"/>
                </a:schemeClr>
              </a:solidFill>
            </a:endParaRPr>
          </a:p>
          <a:p>
            <a:pPr algn="ctr">
              <a:defRPr/>
            </a:pPr>
            <a:r>
              <a:rPr lang="ja-JP" altLang="en-US" dirty="0">
                <a:solidFill>
                  <a:schemeClr val="tx1">
                    <a:lumMod val="50000"/>
                    <a:lumOff val="50000"/>
                  </a:schemeClr>
                </a:solidFill>
              </a:rPr>
              <a:t>入力</a:t>
            </a:r>
          </a:p>
        </p:txBody>
      </p:sp>
      <p:sp>
        <p:nvSpPr>
          <p:cNvPr id="19" name="楕円 18">
            <a:extLst>
              <a:ext uri="{FF2B5EF4-FFF2-40B4-BE49-F238E27FC236}">
                <a16:creationId xmlns="" xmlns:a16="http://schemas.microsoft.com/office/drawing/2014/main" id="{FA41FBFE-6BE0-42D1-97D6-C9D9DED96910}"/>
              </a:ext>
            </a:extLst>
          </p:cNvPr>
          <p:cNvSpPr/>
          <p:nvPr/>
        </p:nvSpPr>
        <p:spPr>
          <a:xfrm>
            <a:off x="3827523" y="4464174"/>
            <a:ext cx="2032000" cy="2032000"/>
          </a:xfrm>
          <a:prstGeom prst="ellipse">
            <a:avLst/>
          </a:prstGeom>
          <a:solidFill>
            <a:schemeClr val="bg1"/>
          </a:solidFill>
          <a:ln w="28575">
            <a:solidFill>
              <a:srgbClr val="195C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lumMod val="50000"/>
                    <a:lumOff val="50000"/>
                  </a:schemeClr>
                </a:solidFill>
              </a:rPr>
              <a:t>テキストを</a:t>
            </a:r>
            <a:endParaRPr lang="en-US" altLang="ja-JP" dirty="0">
              <a:solidFill>
                <a:schemeClr val="tx1">
                  <a:lumMod val="50000"/>
                  <a:lumOff val="50000"/>
                </a:schemeClr>
              </a:solidFill>
            </a:endParaRPr>
          </a:p>
          <a:p>
            <a:pPr algn="ctr">
              <a:defRPr/>
            </a:pPr>
            <a:r>
              <a:rPr lang="ja-JP" altLang="en-US" dirty="0">
                <a:solidFill>
                  <a:schemeClr val="tx1">
                    <a:lumMod val="50000"/>
                    <a:lumOff val="50000"/>
                  </a:schemeClr>
                </a:solidFill>
              </a:rPr>
              <a:t>入力</a:t>
            </a:r>
          </a:p>
        </p:txBody>
      </p:sp>
      <p:sp>
        <p:nvSpPr>
          <p:cNvPr id="20" name="楕円 19">
            <a:extLst>
              <a:ext uri="{FF2B5EF4-FFF2-40B4-BE49-F238E27FC236}">
                <a16:creationId xmlns="" xmlns:a16="http://schemas.microsoft.com/office/drawing/2014/main" id="{F8DC6FE1-CCB9-4591-B0B6-25D573F8B4EE}"/>
              </a:ext>
            </a:extLst>
          </p:cNvPr>
          <p:cNvSpPr/>
          <p:nvPr/>
        </p:nvSpPr>
        <p:spPr>
          <a:xfrm>
            <a:off x="7481948" y="4464174"/>
            <a:ext cx="2030413" cy="2032000"/>
          </a:xfrm>
          <a:prstGeom prst="ellipse">
            <a:avLst/>
          </a:prstGeom>
          <a:solidFill>
            <a:schemeClr val="bg1"/>
          </a:solidFill>
          <a:ln w="28575">
            <a:solidFill>
              <a:srgbClr val="195C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dirty="0">
                <a:solidFill>
                  <a:schemeClr val="tx1">
                    <a:lumMod val="50000"/>
                    <a:lumOff val="50000"/>
                  </a:schemeClr>
                </a:solidFill>
              </a:rPr>
              <a:t>テキストを</a:t>
            </a:r>
            <a:endParaRPr lang="en-US" altLang="ja-JP" dirty="0">
              <a:solidFill>
                <a:schemeClr val="tx1">
                  <a:lumMod val="50000"/>
                  <a:lumOff val="50000"/>
                </a:schemeClr>
              </a:solidFill>
            </a:endParaRPr>
          </a:p>
          <a:p>
            <a:pPr algn="ctr">
              <a:defRPr/>
            </a:pPr>
            <a:r>
              <a:rPr lang="ja-JP" altLang="en-US" dirty="0">
                <a:solidFill>
                  <a:schemeClr val="tx1">
                    <a:lumMod val="50000"/>
                    <a:lumOff val="50000"/>
                  </a:schemeClr>
                </a:solidFill>
              </a:rPr>
              <a:t>入力</a:t>
            </a:r>
          </a:p>
        </p:txBody>
      </p:sp>
      <p:sp>
        <p:nvSpPr>
          <p:cNvPr id="21" name="正方形/長方形 20">
            <a:extLst>
              <a:ext uri="{FF2B5EF4-FFF2-40B4-BE49-F238E27FC236}">
                <a16:creationId xmlns="" xmlns:a16="http://schemas.microsoft.com/office/drawing/2014/main" id="{AA7B3418-5D75-44E4-A536-D11CF695ADDD}"/>
              </a:ext>
            </a:extLst>
          </p:cNvPr>
          <p:cNvSpPr/>
          <p:nvPr/>
        </p:nvSpPr>
        <p:spPr>
          <a:xfrm>
            <a:off x="7826436" y="2522661"/>
            <a:ext cx="1801812" cy="369888"/>
          </a:xfrm>
          <a:prstGeom prst="rect">
            <a:avLst/>
          </a:prstGeom>
          <a:ln>
            <a:solidFill>
              <a:srgbClr val="195C97"/>
            </a:solidFill>
          </a:ln>
        </p:spPr>
        <p:txBody>
          <a:bodyPr wrap="none">
            <a:spAutoFit/>
          </a:bodyPr>
          <a:lstStyle/>
          <a:p>
            <a:pPr>
              <a:defRPr/>
            </a:pPr>
            <a:r>
              <a:rPr lang="ja-JP" altLang="en-US" b="1" dirty="0">
                <a:solidFill>
                  <a:schemeClr val="tx1">
                    <a:lumMod val="50000"/>
                    <a:lumOff val="50000"/>
                  </a:schemeClr>
                </a:solidFill>
              </a:rPr>
              <a:t>テキストを入力</a:t>
            </a:r>
            <a:endParaRPr lang="ja-JP" altLang="en-US" dirty="0">
              <a:solidFill>
                <a:schemeClr val="tx1">
                  <a:lumMod val="50000"/>
                  <a:lumOff val="50000"/>
                </a:schemeClr>
              </a:solidFill>
            </a:endParaRPr>
          </a:p>
        </p:txBody>
      </p:sp>
      <p:sp>
        <p:nvSpPr>
          <p:cNvPr id="22" name="正方形/長方形 21">
            <a:extLst>
              <a:ext uri="{FF2B5EF4-FFF2-40B4-BE49-F238E27FC236}">
                <a16:creationId xmlns="" xmlns:a16="http://schemas.microsoft.com/office/drawing/2014/main" id="{1D7B77C9-35FC-442B-8717-307103A4E3A1}"/>
              </a:ext>
            </a:extLst>
          </p:cNvPr>
          <p:cNvSpPr/>
          <p:nvPr/>
        </p:nvSpPr>
        <p:spPr>
          <a:xfrm>
            <a:off x="1911411" y="5296024"/>
            <a:ext cx="1800225" cy="368300"/>
          </a:xfrm>
          <a:prstGeom prst="rect">
            <a:avLst/>
          </a:prstGeom>
          <a:ln>
            <a:solidFill>
              <a:srgbClr val="195C97"/>
            </a:solidFill>
          </a:ln>
        </p:spPr>
        <p:txBody>
          <a:bodyPr wrap="none">
            <a:spAutoFit/>
          </a:bodyPr>
          <a:lstStyle/>
          <a:p>
            <a:pPr algn="r">
              <a:defRPr/>
            </a:pPr>
            <a:r>
              <a:rPr lang="ja-JP" altLang="en-US" b="1" dirty="0">
                <a:solidFill>
                  <a:schemeClr val="tx1">
                    <a:lumMod val="50000"/>
                    <a:lumOff val="50000"/>
                  </a:schemeClr>
                </a:solidFill>
              </a:rPr>
              <a:t>テキストを入力</a:t>
            </a:r>
            <a:endParaRPr lang="ja-JP" altLang="en-US" dirty="0">
              <a:solidFill>
                <a:schemeClr val="tx1">
                  <a:lumMod val="50000"/>
                  <a:lumOff val="50000"/>
                </a:schemeClr>
              </a:solidFill>
            </a:endParaRPr>
          </a:p>
        </p:txBody>
      </p:sp>
      <p:sp>
        <p:nvSpPr>
          <p:cNvPr id="23" name="正方形/長方形 22">
            <a:extLst>
              <a:ext uri="{FF2B5EF4-FFF2-40B4-BE49-F238E27FC236}">
                <a16:creationId xmlns="" xmlns:a16="http://schemas.microsoft.com/office/drawing/2014/main" id="{3B6CC8E9-E5FC-4DCB-8001-52B0B05BD532}"/>
              </a:ext>
            </a:extLst>
          </p:cNvPr>
          <p:cNvSpPr/>
          <p:nvPr/>
        </p:nvSpPr>
        <p:spPr>
          <a:xfrm>
            <a:off x="9659998" y="5296024"/>
            <a:ext cx="1801813" cy="368300"/>
          </a:xfrm>
          <a:prstGeom prst="rect">
            <a:avLst/>
          </a:prstGeom>
          <a:ln>
            <a:solidFill>
              <a:srgbClr val="195C97"/>
            </a:solidFill>
          </a:ln>
        </p:spPr>
        <p:txBody>
          <a:bodyPr wrap="none">
            <a:spAutoFit/>
          </a:bodyPr>
          <a:lstStyle/>
          <a:p>
            <a:pPr>
              <a:defRPr/>
            </a:pPr>
            <a:r>
              <a:rPr lang="ja-JP" altLang="en-US" b="1" dirty="0">
                <a:solidFill>
                  <a:schemeClr val="tx1">
                    <a:lumMod val="50000"/>
                    <a:lumOff val="50000"/>
                  </a:schemeClr>
                </a:solidFill>
              </a:rPr>
              <a:t>テキストを入力</a:t>
            </a:r>
            <a:endParaRPr lang="ja-JP" altLang="en-US" dirty="0">
              <a:solidFill>
                <a:schemeClr val="tx1">
                  <a:lumMod val="50000"/>
                  <a:lumOff val="50000"/>
                </a:schemeClr>
              </a:solidFill>
            </a:endParaRPr>
          </a:p>
        </p:txBody>
      </p:sp>
      <p:sp>
        <p:nvSpPr>
          <p:cNvPr id="24" name="正方形/長方形 23">
            <a:extLst>
              <a:ext uri="{FF2B5EF4-FFF2-40B4-BE49-F238E27FC236}">
                <a16:creationId xmlns="" xmlns:a16="http://schemas.microsoft.com/office/drawing/2014/main" id="{C366A651-07F9-4A02-BD63-AFD3D476205E}"/>
              </a:ext>
            </a:extLst>
          </p:cNvPr>
          <p:cNvSpPr/>
          <p:nvPr/>
        </p:nvSpPr>
        <p:spPr>
          <a:xfrm>
            <a:off x="4565711" y="3683124"/>
            <a:ext cx="4340225" cy="923925"/>
          </a:xfrm>
          <a:prstGeom prst="rect">
            <a:avLst/>
          </a:prstGeom>
          <a:ln>
            <a:solidFill>
              <a:srgbClr val="195C97"/>
            </a:solidFill>
          </a:ln>
        </p:spPr>
        <p:txBody>
          <a:bodyPr wrap="none">
            <a:spAutoFit/>
          </a:bodyPr>
          <a:lstStyle/>
          <a:p>
            <a:pPr algn="ctr">
              <a:defRPr/>
            </a:pPr>
            <a:r>
              <a:rPr lang="ja-JP" altLang="en-US" sz="5400" b="1" dirty="0">
                <a:solidFill>
                  <a:schemeClr val="tx1">
                    <a:lumMod val="50000"/>
                    <a:lumOff val="50000"/>
                  </a:schemeClr>
                </a:solidFill>
              </a:rPr>
              <a:t>テキスト入力</a:t>
            </a:r>
            <a:endParaRPr lang="ja-JP" altLang="en-US" sz="5400" dirty="0">
              <a:solidFill>
                <a:schemeClr val="tx1">
                  <a:lumMod val="50000"/>
                  <a:lumOff val="50000"/>
                </a:schemeClr>
              </a:solidFill>
            </a:endParaRPr>
          </a:p>
        </p:txBody>
      </p:sp>
    </p:spTree>
    <p:extLst>
      <p:ext uri="{BB962C8B-B14F-4D97-AF65-F5344CB8AC3E}">
        <p14:creationId xmlns:p14="http://schemas.microsoft.com/office/powerpoint/2010/main" val="12626519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0E8B1AE5-577B-4477-8000-1F42FE511483}"/>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DC9136E5-BB33-4406-B0C3-00E66ECE6F69}"/>
              </a:ext>
            </a:extLst>
          </p:cNvPr>
          <p:cNvSpPr>
            <a:spLocks noGrp="1"/>
          </p:cNvSpPr>
          <p:nvPr>
            <p:ph type="sldNum" sz="quarter" idx="4"/>
          </p:nvPr>
        </p:nvSpPr>
        <p:spPr/>
        <p:txBody>
          <a:bodyPr/>
          <a:lstStyle/>
          <a:p>
            <a:fld id="{E4DD4CA9-FFF4-4929-B1F3-DD754470E6A2}" type="slidenum">
              <a:rPr lang="ja-JP" altLang="en-US" smtClean="0"/>
              <a:pPr/>
              <a:t>32</a:t>
            </a:fld>
            <a:endParaRPr lang="ja-JP" altLang="en-US" dirty="0"/>
          </a:p>
        </p:txBody>
      </p:sp>
      <p:sp>
        <p:nvSpPr>
          <p:cNvPr id="4" name="タイトル 3">
            <a:extLst>
              <a:ext uri="{FF2B5EF4-FFF2-40B4-BE49-F238E27FC236}">
                <a16:creationId xmlns="" xmlns:a16="http://schemas.microsoft.com/office/drawing/2014/main" id="{4E4B02A7-62E1-4960-AB94-B7B772DF7F20}"/>
              </a:ext>
            </a:extLst>
          </p:cNvPr>
          <p:cNvSpPr>
            <a:spLocks noGrp="1"/>
          </p:cNvSpPr>
          <p:nvPr>
            <p:ph type="title"/>
          </p:nvPr>
        </p:nvSpPr>
        <p:spPr/>
        <p:txBody>
          <a:bodyPr/>
          <a:lstStyle/>
          <a:p>
            <a:r>
              <a:rPr kumimoji="1" lang="ja-JP" altLang="en-US" dirty="0"/>
              <a:t>施設</a:t>
            </a:r>
          </a:p>
        </p:txBody>
      </p:sp>
      <p:pic>
        <p:nvPicPr>
          <p:cNvPr id="8" name="図プレースホルダー 7">
            <a:extLst>
              <a:ext uri="{FF2B5EF4-FFF2-40B4-BE49-F238E27FC236}">
                <a16:creationId xmlns="" xmlns:a16="http://schemas.microsoft.com/office/drawing/2014/main" id="{7510C976-ADD4-485D-86F4-20EC1B76CD7B}"/>
              </a:ext>
            </a:extLst>
          </p:cNvPr>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l="19" r="19"/>
          <a:stretch>
            <a:fillRect/>
          </a:stretch>
        </p:blipFill>
        <p:spPr/>
      </p:pic>
      <p:pic>
        <p:nvPicPr>
          <p:cNvPr id="10" name="図プレースホルダー 9">
            <a:extLst>
              <a:ext uri="{FF2B5EF4-FFF2-40B4-BE49-F238E27FC236}">
                <a16:creationId xmlns="" xmlns:a16="http://schemas.microsoft.com/office/drawing/2014/main" id="{44913B86-852F-4C55-BE6E-045B3FE9713E}"/>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19" r="19"/>
          <a:stretch>
            <a:fillRect/>
          </a:stretch>
        </p:blipFill>
        <p:spPr/>
      </p:pic>
    </p:spTree>
    <p:extLst>
      <p:ext uri="{BB962C8B-B14F-4D97-AF65-F5344CB8AC3E}">
        <p14:creationId xmlns:p14="http://schemas.microsoft.com/office/powerpoint/2010/main" val="19363133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lang="en-US" altLang="ja-JP" dirty="0"/>
              <a:t>6</a:t>
            </a:r>
            <a:r>
              <a:rPr kumimoji="1" lang="en-US" altLang="ja-JP" dirty="0"/>
              <a:t>.</a:t>
            </a:r>
            <a:r>
              <a:rPr kumimoji="1" lang="ja-JP" altLang="en-US" dirty="0"/>
              <a:t>応募</a:t>
            </a:r>
            <a:r>
              <a:rPr lang="ja-JP" altLang="en-US" dirty="0"/>
              <a:t>と選考の流れ</a:t>
            </a:r>
            <a:endParaRPr kumimoji="1" lang="ja-JP" altLang="en-US" dirty="0"/>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2708346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応募受付</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34</a:t>
            </a:fld>
            <a:endParaRPr lang="ja-JP" altLang="en-US" dirty="0"/>
          </a:p>
        </p:txBody>
      </p:sp>
      <p:sp>
        <p:nvSpPr>
          <p:cNvPr id="25" name="正方形/長方形 24">
            <a:extLst>
              <a:ext uri="{FF2B5EF4-FFF2-40B4-BE49-F238E27FC236}">
                <a16:creationId xmlns="" xmlns:a16="http://schemas.microsoft.com/office/drawing/2014/main" id="{415BB758-013B-49D7-ACBE-75292FD24F91}"/>
              </a:ext>
            </a:extLst>
          </p:cNvPr>
          <p:cNvSpPr/>
          <p:nvPr/>
        </p:nvSpPr>
        <p:spPr>
          <a:xfrm>
            <a:off x="1596231" y="1656039"/>
            <a:ext cx="10253663" cy="10572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800" dirty="0">
                <a:solidFill>
                  <a:schemeClr val="tx1">
                    <a:lumMod val="75000"/>
                    <a:lumOff val="25000"/>
                  </a:schemeClr>
                </a:solidFill>
              </a:rPr>
              <a:t>「</a:t>
            </a:r>
            <a:r>
              <a:rPr lang="en-US" altLang="ja-JP" sz="2800" dirty="0">
                <a:solidFill>
                  <a:schemeClr val="tx1">
                    <a:lumMod val="75000"/>
                    <a:lumOff val="25000"/>
                  </a:schemeClr>
                </a:solidFill>
              </a:rPr>
              <a:t>WEB</a:t>
            </a:r>
            <a:r>
              <a:rPr lang="ja-JP" altLang="en-US" sz="2800" dirty="0">
                <a:solidFill>
                  <a:schemeClr val="tx1">
                    <a:lumMod val="75000"/>
                    <a:lumOff val="25000"/>
                  </a:schemeClr>
                </a:solidFill>
              </a:rPr>
              <a:t>会社説明会」「会社説明会」「学内セミナー」</a:t>
            </a:r>
            <a:endParaRPr lang="en-US" altLang="ja-JP" sz="2800" dirty="0">
              <a:solidFill>
                <a:schemeClr val="tx1">
                  <a:lumMod val="75000"/>
                  <a:lumOff val="25000"/>
                </a:schemeClr>
              </a:solidFill>
            </a:endParaRPr>
          </a:p>
          <a:p>
            <a:pPr algn="ctr">
              <a:defRPr/>
            </a:pPr>
            <a:r>
              <a:rPr lang="ja-JP" altLang="en-US" sz="2800" dirty="0">
                <a:solidFill>
                  <a:schemeClr val="tx1">
                    <a:lumMod val="75000"/>
                    <a:lumOff val="25000"/>
                  </a:schemeClr>
                </a:solidFill>
              </a:rPr>
              <a:t>いずれも参加は必須ではありません。</a:t>
            </a:r>
            <a:endParaRPr lang="en-US" altLang="ja-JP" sz="2800" dirty="0">
              <a:solidFill>
                <a:schemeClr val="tx1">
                  <a:lumMod val="75000"/>
                  <a:lumOff val="25000"/>
                </a:schemeClr>
              </a:solidFill>
            </a:endParaRPr>
          </a:p>
        </p:txBody>
      </p:sp>
      <p:sp>
        <p:nvSpPr>
          <p:cNvPr id="26" name="四角形: 角を丸くする 25">
            <a:extLst>
              <a:ext uri="{FF2B5EF4-FFF2-40B4-BE49-F238E27FC236}">
                <a16:creationId xmlns="" xmlns:a16="http://schemas.microsoft.com/office/drawing/2014/main" id="{15885C7C-4D73-4877-B2C6-BC154608A546}"/>
              </a:ext>
            </a:extLst>
          </p:cNvPr>
          <p:cNvSpPr/>
          <p:nvPr/>
        </p:nvSpPr>
        <p:spPr>
          <a:xfrm>
            <a:off x="4159250" y="3706813"/>
            <a:ext cx="5129213" cy="847725"/>
          </a:xfrm>
          <a:prstGeom prst="round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3200" b="1" spc="-150" dirty="0">
                <a:solidFill>
                  <a:schemeClr val="bg1"/>
                </a:solidFill>
                <a:latin typeface="メイリオ" panose="020B0604030504040204" pitchFamily="50" charset="-128"/>
              </a:rPr>
              <a:t>応募フォームから送信</a:t>
            </a:r>
          </a:p>
        </p:txBody>
      </p:sp>
      <p:sp>
        <p:nvSpPr>
          <p:cNvPr id="27" name="矢印: 右 26">
            <a:extLst>
              <a:ext uri="{FF2B5EF4-FFF2-40B4-BE49-F238E27FC236}">
                <a16:creationId xmlns="" xmlns:a16="http://schemas.microsoft.com/office/drawing/2014/main" id="{433C420E-D3F3-40E4-907A-661B26C2A0A6}"/>
              </a:ext>
            </a:extLst>
          </p:cNvPr>
          <p:cNvSpPr/>
          <p:nvPr/>
        </p:nvSpPr>
        <p:spPr>
          <a:xfrm rot="5400000">
            <a:off x="6511925" y="4216400"/>
            <a:ext cx="423863" cy="1706563"/>
          </a:xfrm>
          <a:prstGeom prst="rightArrow">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bg1"/>
              </a:solidFill>
            </a:endParaRPr>
          </a:p>
        </p:txBody>
      </p:sp>
      <p:sp>
        <p:nvSpPr>
          <p:cNvPr id="28" name="テキスト ボックス 27">
            <a:extLst>
              <a:ext uri="{FF2B5EF4-FFF2-40B4-BE49-F238E27FC236}">
                <a16:creationId xmlns="" xmlns:a16="http://schemas.microsoft.com/office/drawing/2014/main" id="{7273DB23-FFE1-47D4-B35B-34CD37EF1886}"/>
              </a:ext>
            </a:extLst>
          </p:cNvPr>
          <p:cNvSpPr txBox="1"/>
          <p:nvPr/>
        </p:nvSpPr>
        <p:spPr>
          <a:xfrm>
            <a:off x="3613150" y="5564188"/>
            <a:ext cx="6221413" cy="954087"/>
          </a:xfrm>
          <a:prstGeom prst="rect">
            <a:avLst/>
          </a:prstGeom>
          <a:noFill/>
        </p:spPr>
        <p:txBody>
          <a:bodyPr>
            <a:spAutoFit/>
          </a:bodyPr>
          <a:lstStyle/>
          <a:p>
            <a:pPr algn="ctr">
              <a:defRPr/>
            </a:pP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応募スケジュールは</a:t>
            </a:r>
            <a:endPar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endParaRPr>
          </a:p>
          <a:p>
            <a:pPr algn="ctr">
              <a:defRPr/>
            </a:pPr>
            <a:r>
              <a:rPr lang="en-US" altLang="ja-JP" sz="2800" dirty="0">
                <a:solidFill>
                  <a:schemeClr val="tx1">
                    <a:lumMod val="85000"/>
                    <a:lumOff val="15000"/>
                  </a:schemeClr>
                </a:solidFill>
                <a:latin typeface="Arial Black" panose="020B0A04020102020204" pitchFamily="34" charset="0"/>
                <a:ea typeface="メイリオ" panose="020B0604030504040204" pitchFamily="50" charset="-128"/>
              </a:rPr>
              <a:t>WEB</a:t>
            </a:r>
            <a:r>
              <a:rPr lang="ja-JP" altLang="en-US" sz="2800" dirty="0">
                <a:solidFill>
                  <a:schemeClr val="tx1">
                    <a:lumMod val="85000"/>
                    <a:lumOff val="15000"/>
                  </a:schemeClr>
                </a:solidFill>
                <a:latin typeface="Arial Black" panose="020B0A04020102020204" pitchFamily="34" charset="0"/>
                <a:ea typeface="メイリオ" panose="020B0604030504040204" pitchFamily="50" charset="-128"/>
              </a:rPr>
              <a:t>サイトでご確認願います</a:t>
            </a:r>
          </a:p>
        </p:txBody>
      </p:sp>
    </p:spTree>
    <p:extLst>
      <p:ext uri="{BB962C8B-B14F-4D97-AF65-F5344CB8AC3E}">
        <p14:creationId xmlns:p14="http://schemas.microsoft.com/office/powerpoint/2010/main" val="12170912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選考の流れ</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35</a:t>
            </a:fld>
            <a:endParaRPr lang="ja-JP" altLang="en-US" dirty="0"/>
          </a:p>
        </p:txBody>
      </p:sp>
      <p:sp>
        <p:nvSpPr>
          <p:cNvPr id="5" name="四角形: 角を丸くする 10">
            <a:extLst>
              <a:ext uri="{FF2B5EF4-FFF2-40B4-BE49-F238E27FC236}">
                <a16:creationId xmlns="" xmlns:a16="http://schemas.microsoft.com/office/drawing/2014/main" id="{CB9D8A14-F730-4557-9710-27756B53E7E2}"/>
              </a:ext>
            </a:extLst>
          </p:cNvPr>
          <p:cNvSpPr/>
          <p:nvPr/>
        </p:nvSpPr>
        <p:spPr>
          <a:xfrm>
            <a:off x="1680915" y="3584575"/>
            <a:ext cx="10047214" cy="611188"/>
          </a:xfrm>
          <a:prstGeom prst="roundRect">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600" b="1" dirty="0">
                <a:solidFill>
                  <a:schemeClr val="bg1"/>
                </a:solidFill>
              </a:rPr>
              <a:t>書類選考（</a:t>
            </a:r>
            <a:r>
              <a:rPr lang="en-US" altLang="ja-JP" sz="2600" b="1" dirty="0">
                <a:solidFill>
                  <a:schemeClr val="bg1"/>
                </a:solidFill>
              </a:rPr>
              <a:t>ES</a:t>
            </a:r>
            <a:r>
              <a:rPr lang="ja-JP" altLang="en-US" sz="2600" b="1" dirty="0">
                <a:solidFill>
                  <a:schemeClr val="bg1"/>
                </a:solidFill>
              </a:rPr>
              <a:t>・</a:t>
            </a:r>
            <a:r>
              <a:rPr lang="en-US" altLang="ja-JP" sz="2600" b="1" dirty="0">
                <a:solidFill>
                  <a:schemeClr val="bg1"/>
                </a:solidFill>
              </a:rPr>
              <a:t>WEB</a:t>
            </a:r>
            <a:r>
              <a:rPr lang="ja-JP" altLang="en-US" sz="2600" b="1" dirty="0">
                <a:solidFill>
                  <a:schemeClr val="bg1"/>
                </a:solidFill>
              </a:rPr>
              <a:t>テスト）</a:t>
            </a:r>
          </a:p>
        </p:txBody>
      </p:sp>
      <p:sp>
        <p:nvSpPr>
          <p:cNvPr id="6" name="テキスト ボックス 5">
            <a:extLst>
              <a:ext uri="{FF2B5EF4-FFF2-40B4-BE49-F238E27FC236}">
                <a16:creationId xmlns="" xmlns:a16="http://schemas.microsoft.com/office/drawing/2014/main" id="{B21D7319-68E0-442D-9D0F-7DE9B817D198}"/>
              </a:ext>
            </a:extLst>
          </p:cNvPr>
          <p:cNvSpPr txBox="1"/>
          <p:nvPr/>
        </p:nvSpPr>
        <p:spPr>
          <a:xfrm>
            <a:off x="2337809" y="1643495"/>
            <a:ext cx="8786380" cy="830997"/>
          </a:xfrm>
          <a:prstGeom prst="rect">
            <a:avLst/>
          </a:prstGeom>
          <a:noFill/>
        </p:spPr>
        <p:txBody>
          <a:bodyPr wrap="none">
            <a:spAutoFit/>
          </a:bodyPr>
          <a:lstStyle/>
          <a:p>
            <a:pPr algn="ctr">
              <a:defRPr/>
            </a:pP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応募者には順次</a:t>
            </a:r>
            <a:r>
              <a:rPr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WEB</a:t>
            </a: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テストと</a:t>
            </a:r>
            <a:r>
              <a:rPr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ES</a:t>
            </a: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提出の依頼をしますので</a:t>
            </a:r>
            <a:endParaRPr lang="en-US" altLang="ja-JP" sz="24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defRPr/>
            </a:pP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締切日までの</a:t>
            </a:r>
            <a:r>
              <a:rPr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ES</a:t>
            </a:r>
            <a:r>
              <a:rPr lang="ja-JP" altLang="en-US" sz="2400" dirty="0" err="1">
                <a:solidFill>
                  <a:schemeClr val="tx1">
                    <a:lumMod val="75000"/>
                    <a:lumOff val="25000"/>
                  </a:schemeClr>
                </a:solidFill>
                <a:latin typeface="Arial Black" panose="020B0A04020102020204" pitchFamily="34" charset="0"/>
                <a:ea typeface="メイリオ" panose="020B0604030504040204" pitchFamily="50" charset="-128"/>
              </a:rPr>
              <a:t>の提</a:t>
            </a: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出と</a:t>
            </a:r>
            <a:r>
              <a:rPr lang="en-US" altLang="ja-JP" sz="2400" dirty="0">
                <a:solidFill>
                  <a:schemeClr val="tx1">
                    <a:lumMod val="75000"/>
                    <a:lumOff val="25000"/>
                  </a:schemeClr>
                </a:solidFill>
                <a:latin typeface="Arial Black" panose="020B0A04020102020204" pitchFamily="34" charset="0"/>
                <a:ea typeface="メイリオ" panose="020B0604030504040204" pitchFamily="50" charset="-128"/>
              </a:rPr>
              <a:t>WEB</a:t>
            </a:r>
            <a:r>
              <a:rPr lang="ja-JP" altLang="en-US" sz="2400" dirty="0">
                <a:solidFill>
                  <a:schemeClr val="tx1">
                    <a:lumMod val="75000"/>
                    <a:lumOff val="25000"/>
                  </a:schemeClr>
                </a:solidFill>
                <a:latin typeface="Arial Black" panose="020B0A04020102020204" pitchFamily="34" charset="0"/>
                <a:ea typeface="メイリオ" panose="020B0604030504040204" pitchFamily="50" charset="-128"/>
              </a:rPr>
              <a:t>テストの受験をお願いします。</a:t>
            </a:r>
          </a:p>
        </p:txBody>
      </p:sp>
      <p:sp>
        <p:nvSpPr>
          <p:cNvPr id="7" name="四角形: 角を丸くする 10">
            <a:extLst>
              <a:ext uri="{FF2B5EF4-FFF2-40B4-BE49-F238E27FC236}">
                <a16:creationId xmlns="" xmlns:a16="http://schemas.microsoft.com/office/drawing/2014/main" id="{EE8348C5-79FD-4214-9F8C-B84CC3B786C6}"/>
              </a:ext>
            </a:extLst>
          </p:cNvPr>
          <p:cNvSpPr/>
          <p:nvPr/>
        </p:nvSpPr>
        <p:spPr>
          <a:xfrm>
            <a:off x="1680915" y="4710113"/>
            <a:ext cx="10047214" cy="612775"/>
          </a:xfrm>
          <a:prstGeom prst="roundRect">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600" b="1" dirty="0">
                <a:solidFill>
                  <a:schemeClr val="bg1"/>
                </a:solidFill>
              </a:rPr>
              <a:t>面接選考</a:t>
            </a:r>
            <a:r>
              <a:rPr lang="en-US" altLang="ja-JP" sz="2600" b="1" dirty="0">
                <a:solidFill>
                  <a:schemeClr val="bg1"/>
                </a:solidFill>
              </a:rPr>
              <a:t>2~3</a:t>
            </a:r>
            <a:r>
              <a:rPr lang="ja-JP" altLang="en-US" sz="2600" b="1" dirty="0">
                <a:solidFill>
                  <a:schemeClr val="bg1"/>
                </a:solidFill>
              </a:rPr>
              <a:t>回</a:t>
            </a:r>
          </a:p>
        </p:txBody>
      </p:sp>
      <p:sp>
        <p:nvSpPr>
          <p:cNvPr id="8" name="四角形: 角を丸くする 7">
            <a:extLst>
              <a:ext uri="{FF2B5EF4-FFF2-40B4-BE49-F238E27FC236}">
                <a16:creationId xmlns="" xmlns:a16="http://schemas.microsoft.com/office/drawing/2014/main" id="{D73AD415-4170-4BFE-B514-12F562D37095}"/>
              </a:ext>
            </a:extLst>
          </p:cNvPr>
          <p:cNvSpPr/>
          <p:nvPr/>
        </p:nvSpPr>
        <p:spPr>
          <a:xfrm>
            <a:off x="1680915" y="5861050"/>
            <a:ext cx="10047214" cy="612775"/>
          </a:xfrm>
          <a:prstGeom prst="roundRect">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ja-JP" altLang="en-US" sz="2600" b="1" dirty="0">
                <a:solidFill>
                  <a:schemeClr val="bg1"/>
                </a:solidFill>
                <a:latin typeface="メイリオ" panose="020B0604030504040204" pitchFamily="50" charset="-128"/>
              </a:rPr>
              <a:t>内々定</a:t>
            </a:r>
          </a:p>
        </p:txBody>
      </p:sp>
      <p:sp>
        <p:nvSpPr>
          <p:cNvPr id="9" name="矢印: 右 8">
            <a:extLst>
              <a:ext uri="{FF2B5EF4-FFF2-40B4-BE49-F238E27FC236}">
                <a16:creationId xmlns="" xmlns:a16="http://schemas.microsoft.com/office/drawing/2014/main" id="{5E765430-AF89-4723-8E2C-C1F0D86F4167}"/>
              </a:ext>
            </a:extLst>
          </p:cNvPr>
          <p:cNvSpPr/>
          <p:nvPr/>
        </p:nvSpPr>
        <p:spPr>
          <a:xfrm rot="5400000">
            <a:off x="6519069" y="2480469"/>
            <a:ext cx="423863" cy="1704975"/>
          </a:xfrm>
          <a:prstGeom prst="rightArrow">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bg1"/>
              </a:solidFill>
            </a:endParaRPr>
          </a:p>
        </p:txBody>
      </p:sp>
      <p:sp>
        <p:nvSpPr>
          <p:cNvPr id="10" name="矢印: 右 6">
            <a:extLst>
              <a:ext uri="{FF2B5EF4-FFF2-40B4-BE49-F238E27FC236}">
                <a16:creationId xmlns="" xmlns:a16="http://schemas.microsoft.com/office/drawing/2014/main" id="{59DE6240-615C-487D-BEDB-249EDA8D1D1A}"/>
              </a:ext>
            </a:extLst>
          </p:cNvPr>
          <p:cNvSpPr/>
          <p:nvPr/>
        </p:nvSpPr>
        <p:spPr>
          <a:xfrm rot="5400000">
            <a:off x="6519069" y="3591719"/>
            <a:ext cx="423863" cy="1704975"/>
          </a:xfrm>
          <a:prstGeom prst="rightArrow">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bg1"/>
              </a:solidFill>
            </a:endParaRPr>
          </a:p>
        </p:txBody>
      </p:sp>
      <p:sp>
        <p:nvSpPr>
          <p:cNvPr id="11" name="矢印: 右 6">
            <a:extLst>
              <a:ext uri="{FF2B5EF4-FFF2-40B4-BE49-F238E27FC236}">
                <a16:creationId xmlns="" xmlns:a16="http://schemas.microsoft.com/office/drawing/2014/main" id="{E43D3050-83C0-4CCE-8BA1-09EA4A3F3C24}"/>
              </a:ext>
            </a:extLst>
          </p:cNvPr>
          <p:cNvSpPr/>
          <p:nvPr/>
        </p:nvSpPr>
        <p:spPr>
          <a:xfrm rot="5400000">
            <a:off x="6519070" y="4742656"/>
            <a:ext cx="423862" cy="1704975"/>
          </a:xfrm>
          <a:prstGeom prst="rightArrow">
            <a:avLst/>
          </a:prstGeom>
          <a:solidFill>
            <a:schemeClr val="accent2"/>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schemeClr val="bg1"/>
              </a:solidFill>
            </a:endParaRPr>
          </a:p>
        </p:txBody>
      </p:sp>
    </p:spTree>
    <p:extLst>
      <p:ext uri="{BB962C8B-B14F-4D97-AF65-F5344CB8AC3E}">
        <p14:creationId xmlns:p14="http://schemas.microsoft.com/office/powerpoint/2010/main" val="27288677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AB9756D-CF94-409D-9161-5E4396304D17}"/>
              </a:ext>
            </a:extLst>
          </p:cNvPr>
          <p:cNvSpPr>
            <a:spLocks noGrp="1"/>
          </p:cNvSpPr>
          <p:nvPr>
            <p:ph type="ctrTitle"/>
          </p:nvPr>
        </p:nvSpPr>
        <p:spPr/>
        <p:txBody>
          <a:bodyPr/>
          <a:lstStyle/>
          <a:p>
            <a:r>
              <a:rPr kumimoji="1" lang="en-US" altLang="ja-JP" dirty="0"/>
              <a:t>1.</a:t>
            </a:r>
            <a:r>
              <a:rPr kumimoji="1" lang="ja-JP" altLang="en-US" dirty="0"/>
              <a:t>企業概要と事業の強み</a:t>
            </a:r>
          </a:p>
        </p:txBody>
      </p:sp>
      <p:sp>
        <p:nvSpPr>
          <p:cNvPr id="3" name="字幕 2">
            <a:extLst>
              <a:ext uri="{FF2B5EF4-FFF2-40B4-BE49-F238E27FC236}">
                <a16:creationId xmlns="" xmlns:a16="http://schemas.microsoft.com/office/drawing/2014/main" id="{D7C8C346-A569-4F14-98A9-5E10B19411E5}"/>
              </a:ext>
            </a:extLst>
          </p:cNvPr>
          <p:cNvSpPr>
            <a:spLocks noGrp="1"/>
          </p:cNvSpPr>
          <p:nvPr>
            <p:ph type="subTitle" idx="1"/>
          </p:nvPr>
        </p:nvSpPr>
        <p:spPr/>
        <p:txBody>
          <a:bodyPr/>
          <a:lstStyle/>
          <a:p>
            <a:r>
              <a:rPr kumimoji="1" lang="ja-JP" altLang="en-US" dirty="0"/>
              <a:t>株式会社ビューポイント重工</a:t>
            </a:r>
          </a:p>
        </p:txBody>
      </p:sp>
    </p:spTree>
    <p:extLst>
      <p:ext uri="{BB962C8B-B14F-4D97-AF65-F5344CB8AC3E}">
        <p14:creationId xmlns:p14="http://schemas.microsoft.com/office/powerpoint/2010/main" val="23966723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kumimoji="1" lang="ja-JP" altLang="en-US" dirty="0"/>
              <a:t>会社</a:t>
            </a:r>
            <a:r>
              <a:rPr kumimoji="1" lang="en-US" altLang="ja-JP" dirty="0"/>
              <a:t>DATA</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5</a:t>
            </a:fld>
            <a:endParaRPr lang="ja-JP" altLang="en-US" dirty="0"/>
          </a:p>
        </p:txBody>
      </p:sp>
      <p:graphicFrame>
        <p:nvGraphicFramePr>
          <p:cNvPr id="6" name="表 5">
            <a:extLst>
              <a:ext uri="{FF2B5EF4-FFF2-40B4-BE49-F238E27FC236}">
                <a16:creationId xmlns="" xmlns:a16="http://schemas.microsoft.com/office/drawing/2014/main" id="{FFD00FCF-68B6-47F9-86EF-CEFFDD725EED}"/>
              </a:ext>
            </a:extLst>
          </p:cNvPr>
          <p:cNvGraphicFramePr>
            <a:graphicFrameLocks noGrp="1"/>
          </p:cNvGraphicFramePr>
          <p:nvPr>
            <p:extLst>
              <p:ext uri="{D42A27DB-BD31-4B8C-83A1-F6EECF244321}">
                <p14:modId xmlns:p14="http://schemas.microsoft.com/office/powerpoint/2010/main" val="4248452980"/>
              </p:ext>
            </p:extLst>
          </p:nvPr>
        </p:nvGraphicFramePr>
        <p:xfrm>
          <a:off x="1009731" y="1620391"/>
          <a:ext cx="11448000" cy="4990368"/>
        </p:xfrm>
        <a:graphic>
          <a:graphicData uri="http://schemas.openxmlformats.org/drawingml/2006/table">
            <a:tbl>
              <a:tblPr firstRow="1" bandRow="1">
                <a:tableStyleId>{2D5ABB26-0587-4C30-8999-92F81FD0307C}</a:tableStyleId>
              </a:tblPr>
              <a:tblGrid>
                <a:gridCol w="2592000">
                  <a:extLst>
                    <a:ext uri="{9D8B030D-6E8A-4147-A177-3AD203B41FA5}">
                      <a16:colId xmlns="" xmlns:a16="http://schemas.microsoft.com/office/drawing/2014/main" val="749954775"/>
                    </a:ext>
                  </a:extLst>
                </a:gridCol>
                <a:gridCol w="8856000">
                  <a:extLst>
                    <a:ext uri="{9D8B030D-6E8A-4147-A177-3AD203B41FA5}">
                      <a16:colId xmlns="" xmlns:a16="http://schemas.microsoft.com/office/drawing/2014/main" val="3908146384"/>
                    </a:ext>
                  </a:extLst>
                </a:gridCol>
              </a:tblGrid>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創業</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1908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（明治</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41</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）年</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3656834509"/>
                  </a:ext>
                </a:extLst>
              </a:tr>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設立</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1940</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（昭和</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15</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）年</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958688968"/>
                  </a:ext>
                </a:extLst>
              </a:tr>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本社</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東京都港区</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4285474871"/>
                  </a:ext>
                </a:extLst>
              </a:tr>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資本金</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275</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億円（</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月期）</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3621067569"/>
                  </a:ext>
                </a:extLst>
              </a:tr>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売上高</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1,458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億円（</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3</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月期）</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2637856366"/>
                  </a:ext>
                </a:extLst>
              </a:tr>
              <a:tr h="643452">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従業員数</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単体：</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1,955</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名（</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2018</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年</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3</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月</a:t>
                      </a:r>
                      <a:r>
                        <a:rPr kumimoji="1" lang="en-US" altLang="ja-JP" sz="2400" dirty="0">
                          <a:solidFill>
                            <a:schemeClr val="tx1">
                              <a:lumMod val="85000"/>
                              <a:lumOff val="15000"/>
                            </a:schemeClr>
                          </a:solidFill>
                          <a:latin typeface="Arial Black" panose="020B0A04020102020204" pitchFamily="34" charset="0"/>
                          <a:ea typeface="メイリオ" panose="020B0604030504040204" pitchFamily="50" charset="-128"/>
                        </a:rPr>
                        <a:t>31</a:t>
                      </a:r>
                      <a:r>
                        <a:rPr kumimoji="1" lang="ja-JP" altLang="en-US" sz="2400" dirty="0">
                          <a:solidFill>
                            <a:schemeClr val="tx1">
                              <a:lumMod val="85000"/>
                              <a:lumOff val="15000"/>
                            </a:schemeClr>
                          </a:solidFill>
                          <a:latin typeface="Arial Black" panose="020B0A04020102020204" pitchFamily="34" charset="0"/>
                          <a:ea typeface="メイリオ" panose="020B0604030504040204" pitchFamily="50" charset="-128"/>
                        </a:rPr>
                        <a:t>日現在）</a:t>
                      </a:r>
                      <a:endPar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182171110"/>
                  </a:ext>
                </a:extLst>
              </a:tr>
              <a:tr h="1129656">
                <a:tc>
                  <a:txBody>
                    <a:bodyPr/>
                    <a:lstStyle/>
                    <a:p>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事業内容</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000" dirty="0">
                          <a:solidFill>
                            <a:schemeClr val="tx1">
                              <a:lumMod val="85000"/>
                              <a:lumOff val="15000"/>
                            </a:schemeClr>
                          </a:solidFill>
                          <a:latin typeface="Arial Black" panose="020B0A04020102020204" pitchFamily="34" charset="0"/>
                          <a:ea typeface="メイリオ" panose="020B0604030504040204" pitchFamily="50" charset="-128"/>
                        </a:rPr>
                        <a:t>発電プラント、産業機械、船舶、鉄道車両、航空機、各種エネルギー機器、プラントエンジニアリング、環境保全装置などの製造・販売</a:t>
                      </a:r>
                      <a:endParaRPr kumimoji="1" lang="ja-JP" altLang="en-US" sz="2000" b="1" dirty="0">
                        <a:solidFill>
                          <a:schemeClr val="tx1">
                            <a:lumMod val="85000"/>
                            <a:lumOff val="15000"/>
                          </a:schemeClr>
                        </a:solidFill>
                        <a:latin typeface="Arial Black" panose="020B0A04020102020204" pitchFamily="34" charset="0"/>
                        <a:ea typeface="メイリオ" panose="020B0604030504040204" pitchFamily="50" charset="-128"/>
                      </a:endParaRP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352303702"/>
                  </a:ext>
                </a:extLst>
              </a:tr>
            </a:tbl>
          </a:graphicData>
        </a:graphic>
      </p:graphicFrame>
    </p:spTree>
    <p:extLst>
      <p:ext uri="{BB962C8B-B14F-4D97-AF65-F5344CB8AC3E}">
        <p14:creationId xmlns:p14="http://schemas.microsoft.com/office/powerpoint/2010/main" val="23359445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国内事業所</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6</a:t>
            </a:fld>
            <a:endParaRPr lang="ja-JP" altLang="en-US" dirty="0"/>
          </a:p>
        </p:txBody>
      </p:sp>
      <p:graphicFrame>
        <p:nvGraphicFramePr>
          <p:cNvPr id="7" name="表 6">
            <a:extLst>
              <a:ext uri="{FF2B5EF4-FFF2-40B4-BE49-F238E27FC236}">
                <a16:creationId xmlns="" xmlns:a16="http://schemas.microsoft.com/office/drawing/2014/main" id="{6B8ED506-3C95-4BA4-8DF5-AB115199BA83}"/>
              </a:ext>
            </a:extLst>
          </p:cNvPr>
          <p:cNvGraphicFramePr>
            <a:graphicFrameLocks noGrp="1"/>
          </p:cNvGraphicFramePr>
          <p:nvPr>
            <p:extLst>
              <p:ext uri="{D42A27DB-BD31-4B8C-83A1-F6EECF244321}">
                <p14:modId xmlns:p14="http://schemas.microsoft.com/office/powerpoint/2010/main" val="3855324742"/>
              </p:ext>
            </p:extLst>
          </p:nvPr>
        </p:nvGraphicFramePr>
        <p:xfrm>
          <a:off x="1041983" y="1938204"/>
          <a:ext cx="11343740" cy="4101848"/>
        </p:xfrm>
        <a:graphic>
          <a:graphicData uri="http://schemas.openxmlformats.org/drawingml/2006/table">
            <a:tbl>
              <a:tblPr firstRow="1" bandRow="1">
                <a:tableStyleId>{2D5ABB26-0587-4C30-8999-92F81FD0307C}</a:tableStyleId>
              </a:tblPr>
              <a:tblGrid>
                <a:gridCol w="2568394">
                  <a:extLst>
                    <a:ext uri="{9D8B030D-6E8A-4147-A177-3AD203B41FA5}">
                      <a16:colId xmlns="" xmlns:a16="http://schemas.microsoft.com/office/drawing/2014/main" val="749954775"/>
                    </a:ext>
                  </a:extLst>
                </a:gridCol>
                <a:gridCol w="8775346">
                  <a:extLst>
                    <a:ext uri="{9D8B030D-6E8A-4147-A177-3AD203B41FA5}">
                      <a16:colId xmlns="" xmlns:a16="http://schemas.microsoft.com/office/drawing/2014/main" val="3908146384"/>
                    </a:ext>
                  </a:extLst>
                </a:gridCol>
              </a:tblGrid>
              <a:tr h="1025462">
                <a:tc>
                  <a:txBody>
                    <a:bodyPr/>
                    <a:lstStyle/>
                    <a:p>
                      <a:pPr algn="l"/>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本社</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85000"/>
                              <a:lumOff val="15000"/>
                            </a:schemeClr>
                          </a:solidFill>
                          <a:latin typeface="Arial Black" panose="020B0A04020102020204" pitchFamily="34" charset="0"/>
                          <a:ea typeface="メイリオ" panose="020B0604030504040204" pitchFamily="50" charset="-128"/>
                        </a:rPr>
                        <a:t>東京都港区</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3656834509"/>
                  </a:ext>
                </a:extLst>
              </a:tr>
              <a:tr h="1025462">
                <a:tc>
                  <a:txBody>
                    <a:bodyPr/>
                    <a:lstStyle/>
                    <a:p>
                      <a:pPr algn="l"/>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研究所</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85000"/>
                              <a:lumOff val="15000"/>
                            </a:schemeClr>
                          </a:solidFill>
                          <a:latin typeface="Arial Black" panose="020B0A04020102020204" pitchFamily="34" charset="0"/>
                          <a:ea typeface="メイリオ" panose="020B0604030504040204" pitchFamily="50" charset="-128"/>
                        </a:rPr>
                        <a:t>神奈川県横浜市港南区</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958688968"/>
                  </a:ext>
                </a:extLst>
              </a:tr>
              <a:tr h="1025462">
                <a:tc>
                  <a:txBody>
                    <a:bodyPr/>
                    <a:lstStyle/>
                    <a:p>
                      <a:pPr algn="l"/>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工場</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zh-TW" altLang="en-US" sz="2400" b="0" dirty="0">
                          <a:solidFill>
                            <a:schemeClr val="tx1">
                              <a:lumMod val="85000"/>
                              <a:lumOff val="15000"/>
                            </a:schemeClr>
                          </a:solidFill>
                          <a:latin typeface="Arial Black" panose="020B0A04020102020204" pitchFamily="34" charset="0"/>
                          <a:ea typeface="メイリオ" panose="020B0604030504040204" pitchFamily="50" charset="-128"/>
                        </a:rPr>
                        <a:t>千葉市、四日市市、広島市、佐世保市</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4285474871"/>
                  </a:ext>
                </a:extLst>
              </a:tr>
              <a:tr h="1025462">
                <a:tc>
                  <a:txBody>
                    <a:bodyPr/>
                    <a:lstStyle/>
                    <a:p>
                      <a:pPr algn="l"/>
                      <a:r>
                        <a:rPr kumimoji="1" lang="ja-JP" altLang="en-US" sz="2400" b="1" dirty="0">
                          <a:solidFill>
                            <a:schemeClr val="tx1">
                              <a:lumMod val="85000"/>
                              <a:lumOff val="15000"/>
                            </a:schemeClr>
                          </a:solidFill>
                          <a:latin typeface="Arial Black" panose="020B0A04020102020204" pitchFamily="34" charset="0"/>
                          <a:ea typeface="メイリオ" panose="020B0604030504040204" pitchFamily="50" charset="-128"/>
                        </a:rPr>
                        <a:t>全国拠点</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solidFill>
                      <a:schemeClr val="bg1">
                        <a:lumMod val="95000"/>
                      </a:schemeClr>
                    </a:solidFill>
                  </a:tcPr>
                </a:tc>
                <a:tc>
                  <a:txBody>
                    <a:bodyPr/>
                    <a:lstStyle/>
                    <a:p>
                      <a:r>
                        <a:rPr kumimoji="1" lang="ja-JP" altLang="en-US" sz="2400" b="0" dirty="0">
                          <a:solidFill>
                            <a:schemeClr val="tx1">
                              <a:lumMod val="85000"/>
                              <a:lumOff val="15000"/>
                            </a:schemeClr>
                          </a:solidFill>
                          <a:latin typeface="Arial Black" panose="020B0A04020102020204" pitchFamily="34" charset="0"/>
                          <a:ea typeface="メイリオ" panose="020B0604030504040204" pitchFamily="50" charset="-128"/>
                        </a:rPr>
                        <a:t>札幌市、仙台市、横浜市、名古屋市、大阪市、広島市、福岡市</a:t>
                      </a:r>
                    </a:p>
                  </a:txBody>
                  <a:tcPr anchor="ctr">
                    <a:lnL w="12700" cap="flat" cmpd="sng" algn="ctr">
                      <a:solidFill>
                        <a:schemeClr val="tx1">
                          <a:lumMod val="75000"/>
                          <a:lumOff val="25000"/>
                        </a:schemeClr>
                      </a:solidFill>
                      <a:prstDash val="solid"/>
                      <a:round/>
                      <a:headEnd type="none" w="med" len="med"/>
                      <a:tailEnd type="none" w="med" len="med"/>
                    </a:lnL>
                    <a:lnR w="12700" cap="flat" cmpd="sng" algn="ctr">
                      <a:solidFill>
                        <a:schemeClr val="tx1">
                          <a:lumMod val="75000"/>
                          <a:lumOff val="25000"/>
                        </a:schemeClr>
                      </a:solidFill>
                      <a:prstDash val="solid"/>
                      <a:round/>
                      <a:headEnd type="none" w="med" len="med"/>
                      <a:tailEnd type="none" w="med" len="med"/>
                    </a:lnR>
                    <a:lnT w="12700" cap="flat" cmpd="sng" algn="ctr">
                      <a:solidFill>
                        <a:schemeClr val="tx1">
                          <a:lumMod val="75000"/>
                          <a:lumOff val="25000"/>
                        </a:schemeClr>
                      </a:solidFill>
                      <a:prstDash val="solid"/>
                      <a:round/>
                      <a:headEnd type="none" w="med" len="med"/>
                      <a:tailEnd type="none" w="med" len="med"/>
                    </a:lnT>
                    <a:lnB w="12700" cap="flat" cmpd="sng" algn="ctr">
                      <a:solidFill>
                        <a:schemeClr val="tx1">
                          <a:lumMod val="75000"/>
                          <a:lumOff val="25000"/>
                        </a:schemeClr>
                      </a:solidFill>
                      <a:prstDash val="solid"/>
                      <a:round/>
                      <a:headEnd type="none" w="med" len="med"/>
                      <a:tailEnd type="none" w="med" len="med"/>
                    </a:lnB>
                  </a:tcPr>
                </a:tc>
                <a:extLst>
                  <a:ext uri="{0D108BD9-81ED-4DB2-BD59-A6C34878D82A}">
                    <a16:rowId xmlns="" xmlns:a16="http://schemas.microsoft.com/office/drawing/2014/main" val="3621067569"/>
                  </a:ext>
                </a:extLst>
              </a:tr>
            </a:tbl>
          </a:graphicData>
        </a:graphic>
      </p:graphicFrame>
    </p:spTree>
    <p:extLst>
      <p:ext uri="{BB962C8B-B14F-4D97-AF65-F5344CB8AC3E}">
        <p14:creationId xmlns:p14="http://schemas.microsoft.com/office/powerpoint/2010/main" val="23110403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 xmlns:a16="http://schemas.microsoft.com/office/drawing/2014/main" id="{20D4A754-9D72-4754-837E-35239C34B484}"/>
              </a:ext>
            </a:extLst>
          </p:cNvPr>
          <p:cNvSpPr>
            <a:spLocks noGrp="1"/>
          </p:cNvSpPr>
          <p:nvPr>
            <p:ph type="ftr" sz="quarter" idx="3"/>
          </p:nvPr>
        </p:nvSpPr>
        <p:spPr/>
        <p:txBody>
          <a:bodyPr/>
          <a:lstStyle/>
          <a:p>
            <a:r>
              <a:rPr lang="ja-JP" altLang="en-US" dirty="0"/>
              <a:t>株式会社ビューポイント重工</a:t>
            </a:r>
          </a:p>
        </p:txBody>
      </p:sp>
      <p:sp>
        <p:nvSpPr>
          <p:cNvPr id="3" name="スライド番号プレースホルダー 2">
            <a:extLst>
              <a:ext uri="{FF2B5EF4-FFF2-40B4-BE49-F238E27FC236}">
                <a16:creationId xmlns="" xmlns:a16="http://schemas.microsoft.com/office/drawing/2014/main" id="{94BCCA0C-5EAB-4F6E-AD05-34B598FCA7AE}"/>
              </a:ext>
            </a:extLst>
          </p:cNvPr>
          <p:cNvSpPr>
            <a:spLocks noGrp="1"/>
          </p:cNvSpPr>
          <p:nvPr>
            <p:ph type="sldNum" sz="quarter" idx="4"/>
          </p:nvPr>
        </p:nvSpPr>
        <p:spPr/>
        <p:txBody>
          <a:bodyPr/>
          <a:lstStyle/>
          <a:p>
            <a:fld id="{E4DD4CA9-FFF4-4929-B1F3-DD754470E6A2}" type="slidenum">
              <a:rPr lang="ja-JP" altLang="en-US" smtClean="0"/>
              <a:pPr/>
              <a:t>7</a:t>
            </a:fld>
            <a:endParaRPr lang="ja-JP" altLang="en-US" dirty="0"/>
          </a:p>
        </p:txBody>
      </p:sp>
      <p:sp>
        <p:nvSpPr>
          <p:cNvPr id="4" name="タイトル 3">
            <a:extLst>
              <a:ext uri="{FF2B5EF4-FFF2-40B4-BE49-F238E27FC236}">
                <a16:creationId xmlns="" xmlns:a16="http://schemas.microsoft.com/office/drawing/2014/main" id="{6A51B413-1DFB-4F31-80E5-C304A8F8911D}"/>
              </a:ext>
            </a:extLst>
          </p:cNvPr>
          <p:cNvSpPr>
            <a:spLocks noGrp="1"/>
          </p:cNvSpPr>
          <p:nvPr>
            <p:ph type="title"/>
          </p:nvPr>
        </p:nvSpPr>
        <p:spPr/>
        <p:txBody>
          <a:bodyPr/>
          <a:lstStyle/>
          <a:p>
            <a:r>
              <a:rPr kumimoji="1" lang="ja-JP" altLang="en-US" dirty="0"/>
              <a:t>売上高の推移</a:t>
            </a:r>
          </a:p>
        </p:txBody>
      </p:sp>
      <p:graphicFrame>
        <p:nvGraphicFramePr>
          <p:cNvPr id="8" name="グラフ プレースホルダー 7">
            <a:extLst>
              <a:ext uri="{FF2B5EF4-FFF2-40B4-BE49-F238E27FC236}">
                <a16:creationId xmlns="" xmlns:a16="http://schemas.microsoft.com/office/drawing/2014/main" id="{06332EC5-AEF0-4554-A51F-2A4DB5E49363}"/>
              </a:ext>
            </a:extLst>
          </p:cNvPr>
          <p:cNvGraphicFramePr>
            <a:graphicFrameLocks noGrp="1"/>
          </p:cNvGraphicFramePr>
          <p:nvPr>
            <p:ph type="chart" sz="quarter" idx="15"/>
            <p:extLst>
              <p:ext uri="{D42A27DB-BD31-4B8C-83A1-F6EECF244321}">
                <p14:modId xmlns:p14="http://schemas.microsoft.com/office/powerpoint/2010/main" val="3923920354"/>
              </p:ext>
            </p:extLst>
          </p:nvPr>
        </p:nvGraphicFramePr>
        <p:xfrm>
          <a:off x="1766888" y="2052638"/>
          <a:ext cx="9909175" cy="42322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4195441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事業ドメイン</a:t>
            </a:r>
            <a:endParaRPr kumimoji="1" lang="ja-JP" altLang="en-US" dirty="0"/>
          </a:p>
        </p:txBody>
      </p:sp>
      <p:sp>
        <p:nvSpPr>
          <p:cNvPr id="3" name="正方形/長方形 2">
            <a:extLst>
              <a:ext uri="{FF2B5EF4-FFF2-40B4-BE49-F238E27FC236}">
                <a16:creationId xmlns="" xmlns:a16="http://schemas.microsoft.com/office/drawing/2014/main" id="{1BDB2470-5647-4532-BD71-E6FF2C05E44F}"/>
              </a:ext>
            </a:extLst>
          </p:cNvPr>
          <p:cNvSpPr/>
          <p:nvPr/>
        </p:nvSpPr>
        <p:spPr>
          <a:xfrm>
            <a:off x="536686" y="1538059"/>
            <a:ext cx="4086375" cy="461665"/>
          </a:xfrm>
          <a:prstGeom prst="rect">
            <a:avLst/>
          </a:prstGeom>
        </p:spPr>
        <p:txBody>
          <a:bodyPr wrap="none">
            <a:spAutoFit/>
          </a:bodyPr>
          <a:lstStyle/>
          <a:p>
            <a:pPr>
              <a:defRPr/>
            </a:pP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基幹事業は</a:t>
            </a:r>
            <a:r>
              <a:rPr lang="en-US" altLang="ja-JP" sz="2400" b="1" dirty="0">
                <a:solidFill>
                  <a:schemeClr val="tx1">
                    <a:lumMod val="85000"/>
                    <a:lumOff val="15000"/>
                  </a:schemeClr>
                </a:solidFill>
                <a:latin typeface="メイリオ" panose="020B0604030504040204" pitchFamily="50" charset="-128"/>
                <a:ea typeface="メイリオ" panose="020B0604030504040204" pitchFamily="50" charset="-128"/>
              </a:rPr>
              <a:t>4</a:t>
            </a:r>
            <a:r>
              <a:rPr lang="ja-JP" altLang="en-US" sz="2400" b="1" dirty="0">
                <a:solidFill>
                  <a:schemeClr val="tx1">
                    <a:lumMod val="85000"/>
                    <a:lumOff val="15000"/>
                  </a:schemeClr>
                </a:solidFill>
                <a:latin typeface="メイリオ" panose="020B0604030504040204" pitchFamily="50" charset="-128"/>
                <a:ea typeface="メイリオ" panose="020B0604030504040204" pitchFamily="50" charset="-128"/>
              </a:rPr>
              <a:t>領域になります</a:t>
            </a:r>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8</a:t>
            </a:fld>
            <a:endParaRPr lang="ja-JP" altLang="en-US" dirty="0"/>
          </a:p>
        </p:txBody>
      </p:sp>
      <p:sp>
        <p:nvSpPr>
          <p:cNvPr id="18" name="四角形: 角を丸くする 17">
            <a:extLst>
              <a:ext uri="{FF2B5EF4-FFF2-40B4-BE49-F238E27FC236}">
                <a16:creationId xmlns="" xmlns:a16="http://schemas.microsoft.com/office/drawing/2014/main" id="{BD34FE57-6397-409D-AC7C-095B3E0B852C}"/>
              </a:ext>
            </a:extLst>
          </p:cNvPr>
          <p:cNvSpPr/>
          <p:nvPr/>
        </p:nvSpPr>
        <p:spPr>
          <a:xfrm>
            <a:off x="1856647" y="2525626"/>
            <a:ext cx="4680000" cy="1800000"/>
          </a:xfrm>
          <a:prstGeom prst="roundRect">
            <a:avLst>
              <a:gd name="adj" fmla="val 9579"/>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nchorCtr="1"/>
          <a:lstStyle/>
          <a:p>
            <a:pPr algn="ctr"/>
            <a:r>
              <a:rPr lang="ja-JP" altLang="en-US" sz="2400" b="1" dirty="0">
                <a:solidFill>
                  <a:schemeClr val="bg1"/>
                </a:solidFill>
                <a:latin typeface="メイリオ" panose="020B0604030504040204" pitchFamily="50" charset="-128"/>
                <a:ea typeface="メイリオ" panose="020B0604030504040204" pitchFamily="50" charset="-128"/>
              </a:rPr>
              <a:t>エネルギー・環境プラント事業</a:t>
            </a:r>
          </a:p>
        </p:txBody>
      </p:sp>
      <p:sp>
        <p:nvSpPr>
          <p:cNvPr id="19" name="四角形: 角を丸くする 18">
            <a:extLst>
              <a:ext uri="{FF2B5EF4-FFF2-40B4-BE49-F238E27FC236}">
                <a16:creationId xmlns="" xmlns:a16="http://schemas.microsoft.com/office/drawing/2014/main" id="{DEE9CA62-0C48-4BE2-888F-D29B88B44538}"/>
              </a:ext>
            </a:extLst>
          </p:cNvPr>
          <p:cNvSpPr/>
          <p:nvPr/>
        </p:nvSpPr>
        <p:spPr>
          <a:xfrm>
            <a:off x="1856647" y="4572719"/>
            <a:ext cx="4680000" cy="1800000"/>
          </a:xfrm>
          <a:prstGeom prst="roundRect">
            <a:avLst>
              <a:gd name="adj" fmla="val 9579"/>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交通・輸送事業</a:t>
            </a:r>
          </a:p>
        </p:txBody>
      </p:sp>
      <p:sp>
        <p:nvSpPr>
          <p:cNvPr id="20" name="四角形: 角を丸くする 19">
            <a:extLst>
              <a:ext uri="{FF2B5EF4-FFF2-40B4-BE49-F238E27FC236}">
                <a16:creationId xmlns="" xmlns:a16="http://schemas.microsoft.com/office/drawing/2014/main" id="{649A050F-3E5C-4ED6-84E1-8145CB106D67}"/>
              </a:ext>
            </a:extLst>
          </p:cNvPr>
          <p:cNvSpPr/>
          <p:nvPr/>
        </p:nvSpPr>
        <p:spPr>
          <a:xfrm>
            <a:off x="6865491" y="2525626"/>
            <a:ext cx="4680000" cy="1800000"/>
          </a:xfrm>
          <a:prstGeom prst="roundRect">
            <a:avLst>
              <a:gd name="adj" fmla="val 9579"/>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航空宇宙システム事業</a:t>
            </a:r>
          </a:p>
        </p:txBody>
      </p:sp>
      <p:sp>
        <p:nvSpPr>
          <p:cNvPr id="21" name="四角形: 角を丸くする 20">
            <a:extLst>
              <a:ext uri="{FF2B5EF4-FFF2-40B4-BE49-F238E27FC236}">
                <a16:creationId xmlns="" xmlns:a16="http://schemas.microsoft.com/office/drawing/2014/main" id="{71881F09-DCF6-4765-B808-AE7C7EC9C302}"/>
              </a:ext>
            </a:extLst>
          </p:cNvPr>
          <p:cNvSpPr/>
          <p:nvPr/>
        </p:nvSpPr>
        <p:spPr>
          <a:xfrm>
            <a:off x="6865491" y="4572719"/>
            <a:ext cx="4680000" cy="1800000"/>
          </a:xfrm>
          <a:prstGeom prst="roundRect">
            <a:avLst>
              <a:gd name="adj" fmla="val 9579"/>
            </a:avLst>
          </a:prstGeom>
          <a:solidFill>
            <a:schemeClr val="accent1">
              <a:lumMod val="75000"/>
            </a:schemeClr>
          </a:solidFill>
          <a:ln>
            <a:noFill/>
          </a:ln>
          <a:effectLst/>
          <a:scene3d>
            <a:camera prst="orthographicFront">
              <a:rot lat="0" lon="0" rev="0"/>
            </a:camera>
            <a:lightRig rig="contrasting" dir="t">
              <a:rot lat="0" lon="0" rev="7800000"/>
            </a:lightRig>
          </a:scene3d>
          <a:sp3d>
            <a:bevelT w="139700" h="139700"/>
          </a:sp3d>
        </p:spPr>
        <p:style>
          <a:lnRef idx="3">
            <a:schemeClr val="lt1"/>
          </a:lnRef>
          <a:fillRef idx="1">
            <a:schemeClr val="accent1"/>
          </a:fillRef>
          <a:effectRef idx="1">
            <a:schemeClr val="accent1"/>
          </a:effectRef>
          <a:fontRef idx="minor">
            <a:schemeClr val="lt1"/>
          </a:fontRef>
        </p:style>
        <p:txBody>
          <a:bodyPr rtlCol="0" anchor="ctr"/>
          <a:lstStyle/>
          <a:p>
            <a:pPr algn="ctr"/>
            <a:r>
              <a:rPr lang="ja-JP" altLang="en-US" sz="2400" b="1" dirty="0">
                <a:solidFill>
                  <a:schemeClr val="bg1"/>
                </a:solidFill>
                <a:latin typeface="Arial Black" panose="020B0A04020102020204" pitchFamily="34" charset="0"/>
                <a:ea typeface="メイリオ" panose="020B0604030504040204" pitchFamily="50" charset="-128"/>
              </a:rPr>
              <a:t>精密機器事業</a:t>
            </a:r>
          </a:p>
        </p:txBody>
      </p:sp>
    </p:spTree>
    <p:extLst>
      <p:ext uri="{BB962C8B-B14F-4D97-AF65-F5344CB8AC3E}">
        <p14:creationId xmlns:p14="http://schemas.microsoft.com/office/powerpoint/2010/main" val="11838025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8A659DB-8FE4-4550-BE42-D734047A3CDF}"/>
              </a:ext>
            </a:extLst>
          </p:cNvPr>
          <p:cNvSpPr>
            <a:spLocks noGrp="1"/>
          </p:cNvSpPr>
          <p:nvPr>
            <p:ph type="title"/>
          </p:nvPr>
        </p:nvSpPr>
        <p:spPr/>
        <p:txBody>
          <a:bodyPr/>
          <a:lstStyle/>
          <a:p>
            <a:r>
              <a:rPr lang="ja-JP" altLang="en-US" dirty="0"/>
              <a:t>事業領域別売上構成</a:t>
            </a:r>
            <a:endParaRPr kumimoji="1" lang="ja-JP" altLang="en-US" dirty="0"/>
          </a:p>
        </p:txBody>
      </p:sp>
      <p:sp>
        <p:nvSpPr>
          <p:cNvPr id="16" name="フッター プレースホルダー 15">
            <a:extLst>
              <a:ext uri="{FF2B5EF4-FFF2-40B4-BE49-F238E27FC236}">
                <a16:creationId xmlns="" xmlns:a16="http://schemas.microsoft.com/office/drawing/2014/main" id="{51A9846A-F33E-4DF0-A585-3F40D53989D5}"/>
              </a:ext>
            </a:extLst>
          </p:cNvPr>
          <p:cNvSpPr>
            <a:spLocks noGrp="1"/>
          </p:cNvSpPr>
          <p:nvPr>
            <p:ph type="ftr" sz="quarter" idx="3"/>
          </p:nvPr>
        </p:nvSpPr>
        <p:spPr/>
        <p:txBody>
          <a:bodyPr/>
          <a:lstStyle/>
          <a:p>
            <a:r>
              <a:rPr lang="ja-JP" altLang="en-US" dirty="0"/>
              <a:t>株式会社ビューポイント重工</a:t>
            </a:r>
          </a:p>
        </p:txBody>
      </p:sp>
      <p:sp>
        <p:nvSpPr>
          <p:cNvPr id="17" name="スライド番号プレースホルダー 16">
            <a:extLst>
              <a:ext uri="{FF2B5EF4-FFF2-40B4-BE49-F238E27FC236}">
                <a16:creationId xmlns="" xmlns:a16="http://schemas.microsoft.com/office/drawing/2014/main" id="{E8C743C0-1ECA-42C2-9F88-70ECEDE69356}"/>
              </a:ext>
            </a:extLst>
          </p:cNvPr>
          <p:cNvSpPr>
            <a:spLocks noGrp="1"/>
          </p:cNvSpPr>
          <p:nvPr>
            <p:ph type="sldNum" sz="quarter" idx="4"/>
          </p:nvPr>
        </p:nvSpPr>
        <p:spPr/>
        <p:txBody>
          <a:bodyPr/>
          <a:lstStyle/>
          <a:p>
            <a:fld id="{E4DD4CA9-FFF4-4929-B1F3-DD754470E6A2}" type="slidenum">
              <a:rPr lang="ja-JP" altLang="en-US" smtClean="0"/>
              <a:pPr/>
              <a:t>9</a:t>
            </a:fld>
            <a:endParaRPr lang="ja-JP" altLang="en-US" dirty="0"/>
          </a:p>
        </p:txBody>
      </p:sp>
      <p:pic>
        <p:nvPicPr>
          <p:cNvPr id="40" name="図 39">
            <a:extLst>
              <a:ext uri="{FF2B5EF4-FFF2-40B4-BE49-F238E27FC236}">
                <a16:creationId xmlns="" xmlns:a16="http://schemas.microsoft.com/office/drawing/2014/main" id="{339E086D-B2E7-4238-8DE2-29136C1563FF}"/>
              </a:ext>
            </a:extLst>
          </p:cNvPr>
          <p:cNvPicPr>
            <a:picLocks noChangeAspect="1"/>
          </p:cNvPicPr>
          <p:nvPr/>
        </p:nvPicPr>
        <p:blipFill>
          <a:blip r:embed="rId2"/>
          <a:stretch>
            <a:fillRect/>
          </a:stretch>
        </p:blipFill>
        <p:spPr>
          <a:xfrm>
            <a:off x="5065291" y="3708623"/>
            <a:ext cx="4627265" cy="2975106"/>
          </a:xfrm>
          <a:prstGeom prst="rect">
            <a:avLst/>
          </a:prstGeom>
        </p:spPr>
      </p:pic>
      <p:sp>
        <p:nvSpPr>
          <p:cNvPr id="41" name="下カーブ矢印 20">
            <a:extLst>
              <a:ext uri="{FF2B5EF4-FFF2-40B4-BE49-F238E27FC236}">
                <a16:creationId xmlns="" xmlns:a16="http://schemas.microsoft.com/office/drawing/2014/main" id="{32240B34-27CA-429F-AC93-59FB09081FAD}"/>
              </a:ext>
            </a:extLst>
          </p:cNvPr>
          <p:cNvSpPr/>
          <p:nvPr/>
        </p:nvSpPr>
        <p:spPr>
          <a:xfrm rot="13990129" flipH="1">
            <a:off x="2770703" y="3844068"/>
            <a:ext cx="2713751" cy="1201767"/>
          </a:xfrm>
          <a:prstGeom prst="curvedDownArrow">
            <a:avLst/>
          </a:prstGeom>
          <a:solidFill>
            <a:schemeClr val="bg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aphicFrame>
        <p:nvGraphicFramePr>
          <p:cNvPr id="42" name="グラフ 41">
            <a:extLst>
              <a:ext uri="{FF2B5EF4-FFF2-40B4-BE49-F238E27FC236}">
                <a16:creationId xmlns="" xmlns:a16="http://schemas.microsoft.com/office/drawing/2014/main" id="{1D3B14CF-E9D5-4229-858A-FE54DF32033A}"/>
              </a:ext>
            </a:extLst>
          </p:cNvPr>
          <p:cNvGraphicFramePr>
            <a:graphicFrameLocks/>
          </p:cNvGraphicFramePr>
          <p:nvPr>
            <p:extLst>
              <p:ext uri="{D42A27DB-BD31-4B8C-83A1-F6EECF244321}">
                <p14:modId xmlns:p14="http://schemas.microsoft.com/office/powerpoint/2010/main" val="1041182105"/>
              </p:ext>
            </p:extLst>
          </p:nvPr>
        </p:nvGraphicFramePr>
        <p:xfrm>
          <a:off x="1520283" y="2065304"/>
          <a:ext cx="11479576" cy="1601576"/>
        </p:xfrm>
        <a:graphic>
          <a:graphicData uri="http://schemas.openxmlformats.org/drawingml/2006/chart">
            <c:chart xmlns:c="http://schemas.openxmlformats.org/drawingml/2006/chart" xmlns:r="http://schemas.openxmlformats.org/officeDocument/2006/relationships" r:id="rId3"/>
          </a:graphicData>
        </a:graphic>
      </p:graphicFrame>
      <p:sp>
        <p:nvSpPr>
          <p:cNvPr id="43" name="テキスト ボックス 42">
            <a:extLst>
              <a:ext uri="{FF2B5EF4-FFF2-40B4-BE49-F238E27FC236}">
                <a16:creationId xmlns="" xmlns:a16="http://schemas.microsoft.com/office/drawing/2014/main" id="{D0F8BE25-3640-4A13-951D-9E186C9B56BD}"/>
              </a:ext>
            </a:extLst>
          </p:cNvPr>
          <p:cNvSpPr txBox="1"/>
          <p:nvPr/>
        </p:nvSpPr>
        <p:spPr>
          <a:xfrm>
            <a:off x="1025239" y="1670056"/>
            <a:ext cx="2388825"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航空宇宙システム</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219</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44" name="直線コネクタ 43">
            <a:extLst>
              <a:ext uri="{FF2B5EF4-FFF2-40B4-BE49-F238E27FC236}">
                <a16:creationId xmlns="" xmlns:a16="http://schemas.microsoft.com/office/drawing/2014/main" id="{F807CDF4-D452-4CC8-B907-5DBD83D78163}"/>
              </a:ext>
            </a:extLst>
          </p:cNvPr>
          <p:cNvCxnSpPr>
            <a:cxnSpLocks/>
          </p:cNvCxnSpPr>
          <p:nvPr/>
        </p:nvCxnSpPr>
        <p:spPr>
          <a:xfrm>
            <a:off x="2207754" y="2329464"/>
            <a:ext cx="208800" cy="201600"/>
          </a:xfrm>
          <a:prstGeom prst="line">
            <a:avLst/>
          </a:prstGeom>
        </p:spPr>
        <p:style>
          <a:lnRef idx="1">
            <a:schemeClr val="accent1"/>
          </a:lnRef>
          <a:fillRef idx="0">
            <a:schemeClr val="accent1"/>
          </a:fillRef>
          <a:effectRef idx="0">
            <a:schemeClr val="accent1"/>
          </a:effectRef>
          <a:fontRef idx="minor">
            <a:schemeClr val="tx1"/>
          </a:fontRef>
        </p:style>
      </p:cxnSp>
      <p:sp>
        <p:nvSpPr>
          <p:cNvPr id="45" name="テキスト ボックス 44">
            <a:extLst>
              <a:ext uri="{FF2B5EF4-FFF2-40B4-BE49-F238E27FC236}">
                <a16:creationId xmlns="" xmlns:a16="http://schemas.microsoft.com/office/drawing/2014/main" id="{35E3DD0B-1079-4EBE-A721-FC438D0F90D9}"/>
              </a:ext>
            </a:extLst>
          </p:cNvPr>
          <p:cNvSpPr txBox="1"/>
          <p:nvPr/>
        </p:nvSpPr>
        <p:spPr>
          <a:xfrm>
            <a:off x="3414064" y="1670056"/>
            <a:ext cx="3334632"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エネルギー・環境プラント</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656</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46" name="直線コネクタ 45">
            <a:extLst>
              <a:ext uri="{FF2B5EF4-FFF2-40B4-BE49-F238E27FC236}">
                <a16:creationId xmlns="" xmlns:a16="http://schemas.microsoft.com/office/drawing/2014/main" id="{B9B5FD5E-DBA7-4B93-AD78-111521CDDEAD}"/>
              </a:ext>
            </a:extLst>
          </p:cNvPr>
          <p:cNvCxnSpPr>
            <a:cxnSpLocks/>
          </p:cNvCxnSpPr>
          <p:nvPr/>
        </p:nvCxnSpPr>
        <p:spPr>
          <a:xfrm>
            <a:off x="5179774" y="2316678"/>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47" name="テキスト ボックス 46">
            <a:extLst>
              <a:ext uri="{FF2B5EF4-FFF2-40B4-BE49-F238E27FC236}">
                <a16:creationId xmlns="" xmlns:a16="http://schemas.microsoft.com/office/drawing/2014/main" id="{F05F7754-50D0-45EB-B562-0F0D34700A45}"/>
              </a:ext>
            </a:extLst>
          </p:cNvPr>
          <p:cNvSpPr txBox="1"/>
          <p:nvPr/>
        </p:nvSpPr>
        <p:spPr>
          <a:xfrm>
            <a:off x="6400587" y="1670056"/>
            <a:ext cx="3003933"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交通・輸送</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292</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48" name="直線コネクタ 47">
            <a:extLst>
              <a:ext uri="{FF2B5EF4-FFF2-40B4-BE49-F238E27FC236}">
                <a16:creationId xmlns="" xmlns:a16="http://schemas.microsoft.com/office/drawing/2014/main" id="{E08FA5FB-827C-4A24-B02B-F16C04B0887D}"/>
              </a:ext>
            </a:extLst>
          </p:cNvPr>
          <p:cNvCxnSpPr>
            <a:cxnSpLocks/>
          </p:cNvCxnSpPr>
          <p:nvPr/>
        </p:nvCxnSpPr>
        <p:spPr>
          <a:xfrm>
            <a:off x="8008098" y="2317231"/>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 xmlns:a16="http://schemas.microsoft.com/office/drawing/2014/main" id="{8B3535AB-56F7-453C-9B3E-7593333CDFD3}"/>
              </a:ext>
            </a:extLst>
          </p:cNvPr>
          <p:cNvSpPr txBox="1"/>
          <p:nvPr/>
        </p:nvSpPr>
        <p:spPr>
          <a:xfrm>
            <a:off x="8114256" y="1670166"/>
            <a:ext cx="3003933"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精密機器</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219</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50" name="直線コネクタ 49">
            <a:extLst>
              <a:ext uri="{FF2B5EF4-FFF2-40B4-BE49-F238E27FC236}">
                <a16:creationId xmlns="" xmlns:a16="http://schemas.microsoft.com/office/drawing/2014/main" id="{A22C7E7F-2393-4913-8C6A-6F34509FD310}"/>
              </a:ext>
            </a:extLst>
          </p:cNvPr>
          <p:cNvCxnSpPr>
            <a:cxnSpLocks/>
          </p:cNvCxnSpPr>
          <p:nvPr/>
        </p:nvCxnSpPr>
        <p:spPr>
          <a:xfrm>
            <a:off x="9657707" y="2315010"/>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51" name="テキスト ボックス 50">
            <a:extLst>
              <a:ext uri="{FF2B5EF4-FFF2-40B4-BE49-F238E27FC236}">
                <a16:creationId xmlns="" xmlns:a16="http://schemas.microsoft.com/office/drawing/2014/main" id="{1BFA5A1C-66F4-4634-9E01-400F618E0D10}"/>
              </a:ext>
            </a:extLst>
          </p:cNvPr>
          <p:cNvSpPr txBox="1"/>
          <p:nvPr/>
        </p:nvSpPr>
        <p:spPr>
          <a:xfrm>
            <a:off x="9814246" y="1670056"/>
            <a:ext cx="1699352"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その他</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73</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52" name="直線コネクタ 51">
            <a:extLst>
              <a:ext uri="{FF2B5EF4-FFF2-40B4-BE49-F238E27FC236}">
                <a16:creationId xmlns="" xmlns:a16="http://schemas.microsoft.com/office/drawing/2014/main" id="{AEFA3F5E-AC6E-4593-B93C-ED7BFDB9BA08}"/>
              </a:ext>
            </a:extLst>
          </p:cNvPr>
          <p:cNvCxnSpPr>
            <a:cxnSpLocks/>
          </p:cNvCxnSpPr>
          <p:nvPr/>
        </p:nvCxnSpPr>
        <p:spPr>
          <a:xfrm>
            <a:off x="10566140" y="2319750"/>
            <a:ext cx="209321" cy="201969"/>
          </a:xfrm>
          <a:prstGeom prst="line">
            <a:avLst/>
          </a:prstGeom>
        </p:spPr>
        <p:style>
          <a:lnRef idx="1">
            <a:schemeClr val="accent1"/>
          </a:lnRef>
          <a:fillRef idx="0">
            <a:schemeClr val="accent1"/>
          </a:fillRef>
          <a:effectRef idx="0">
            <a:schemeClr val="accent1"/>
          </a:effectRef>
          <a:fontRef idx="minor">
            <a:schemeClr val="tx1"/>
          </a:fontRef>
        </p:style>
      </p:cxnSp>
      <p:sp>
        <p:nvSpPr>
          <p:cNvPr id="53" name="テキスト ボックス 52">
            <a:extLst>
              <a:ext uri="{FF2B5EF4-FFF2-40B4-BE49-F238E27FC236}">
                <a16:creationId xmlns="" xmlns:a16="http://schemas.microsoft.com/office/drawing/2014/main" id="{FDD311A4-AD08-4393-99E8-D21D9571330C}"/>
              </a:ext>
            </a:extLst>
          </p:cNvPr>
          <p:cNvSpPr txBox="1"/>
          <p:nvPr/>
        </p:nvSpPr>
        <p:spPr>
          <a:xfrm>
            <a:off x="7902554" y="5442651"/>
            <a:ext cx="947315" cy="400110"/>
          </a:xfrm>
          <a:prstGeom prst="rect">
            <a:avLst/>
          </a:prstGeom>
          <a:noFill/>
        </p:spPr>
        <p:txBody>
          <a:bodyPr wrap="square" rtlCol="0">
            <a:spAutoFit/>
          </a:bodyPr>
          <a:lstStyle/>
          <a:p>
            <a:pPr algn="ct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55</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sp>
        <p:nvSpPr>
          <p:cNvPr id="54" name="テキスト ボックス 53">
            <a:extLst>
              <a:ext uri="{FF2B5EF4-FFF2-40B4-BE49-F238E27FC236}">
                <a16:creationId xmlns="" xmlns:a16="http://schemas.microsoft.com/office/drawing/2014/main" id="{5BDD955B-E3E9-45B7-BF66-F16A053A2BC0}"/>
              </a:ext>
            </a:extLst>
          </p:cNvPr>
          <p:cNvSpPr txBox="1"/>
          <p:nvPr/>
        </p:nvSpPr>
        <p:spPr>
          <a:xfrm>
            <a:off x="8639078" y="4182149"/>
            <a:ext cx="2383152"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発電</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プラント</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361</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sp>
        <p:nvSpPr>
          <p:cNvPr id="55" name="二等辺三角形 54">
            <a:extLst>
              <a:ext uri="{FF2B5EF4-FFF2-40B4-BE49-F238E27FC236}">
                <a16:creationId xmlns="" xmlns:a16="http://schemas.microsoft.com/office/drawing/2014/main" id="{2E22092B-C653-4AE2-AB33-61113263EB15}"/>
              </a:ext>
            </a:extLst>
          </p:cNvPr>
          <p:cNvSpPr/>
          <p:nvPr/>
        </p:nvSpPr>
        <p:spPr>
          <a:xfrm flipV="1">
            <a:off x="2968802" y="3182329"/>
            <a:ext cx="4174958" cy="429434"/>
          </a:xfrm>
          <a:prstGeom prst="triangle">
            <a:avLst>
              <a:gd name="adj" fmla="val 80673"/>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テキスト ボックス 55">
            <a:extLst>
              <a:ext uri="{FF2B5EF4-FFF2-40B4-BE49-F238E27FC236}">
                <a16:creationId xmlns="" xmlns:a16="http://schemas.microsoft.com/office/drawing/2014/main" id="{04DF6A91-F403-46FE-98B6-90DC0AEFB165}"/>
              </a:ext>
            </a:extLst>
          </p:cNvPr>
          <p:cNvSpPr txBox="1"/>
          <p:nvPr/>
        </p:nvSpPr>
        <p:spPr>
          <a:xfrm>
            <a:off x="6903657" y="4841403"/>
            <a:ext cx="947315" cy="707886"/>
          </a:xfrm>
          <a:prstGeom prst="rect">
            <a:avLst/>
          </a:prstGeom>
          <a:noFill/>
        </p:spPr>
        <p:txBody>
          <a:bodyPr wrap="square" rtlCol="0">
            <a:spAutoFit/>
          </a:bodyPr>
          <a:lstStyle/>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656</a:t>
            </a:r>
          </a:p>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億円</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57" name="直線コネクタ 56">
            <a:extLst>
              <a:ext uri="{FF2B5EF4-FFF2-40B4-BE49-F238E27FC236}">
                <a16:creationId xmlns="" xmlns:a16="http://schemas.microsoft.com/office/drawing/2014/main" id="{69845969-96A4-4E6C-BC85-B00370D6204E}"/>
              </a:ext>
            </a:extLst>
          </p:cNvPr>
          <p:cNvCxnSpPr>
            <a:cxnSpLocks/>
          </p:cNvCxnSpPr>
          <p:nvPr/>
        </p:nvCxnSpPr>
        <p:spPr>
          <a:xfrm flipH="1">
            <a:off x="8717966" y="4569623"/>
            <a:ext cx="216573" cy="235426"/>
          </a:xfrm>
          <a:prstGeom prst="line">
            <a:avLst/>
          </a:prstGeom>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 xmlns:a16="http://schemas.microsoft.com/office/drawing/2014/main" id="{8E2AC7EA-D4AD-4683-AA11-8C6C6D0F9663}"/>
              </a:ext>
            </a:extLst>
          </p:cNvPr>
          <p:cNvSpPr txBox="1"/>
          <p:nvPr/>
        </p:nvSpPr>
        <p:spPr>
          <a:xfrm>
            <a:off x="3415353" y="3743498"/>
            <a:ext cx="3611505" cy="707886"/>
          </a:xfrm>
          <a:prstGeom prst="rect">
            <a:avLst/>
          </a:prstGeom>
          <a:noFill/>
        </p:spPr>
        <p:txBody>
          <a:bodyPr wrap="square" rtlCol="0">
            <a:spAutoFit/>
          </a:bodyPr>
          <a:lstStyle/>
          <a:p>
            <a:pPr algn="ct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プラントエンジニアリング</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131</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sp>
        <p:nvSpPr>
          <p:cNvPr id="59" name="テキスト ボックス 58">
            <a:extLst>
              <a:ext uri="{FF2B5EF4-FFF2-40B4-BE49-F238E27FC236}">
                <a16:creationId xmlns="" xmlns:a16="http://schemas.microsoft.com/office/drawing/2014/main" id="{D5E81669-3FD0-48A0-8679-83C6EE113E5A}"/>
              </a:ext>
            </a:extLst>
          </p:cNvPr>
          <p:cNvSpPr txBox="1"/>
          <p:nvPr/>
        </p:nvSpPr>
        <p:spPr>
          <a:xfrm>
            <a:off x="6273697" y="4220367"/>
            <a:ext cx="947315" cy="400110"/>
          </a:xfrm>
          <a:prstGeom prst="rect">
            <a:avLst/>
          </a:prstGeom>
          <a:noFill/>
        </p:spPr>
        <p:txBody>
          <a:bodyPr wrap="square" rtlCol="0">
            <a:spAutoFit/>
          </a:bodyPr>
          <a:lstStyle/>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20</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cxnSp>
        <p:nvCxnSpPr>
          <p:cNvPr id="60" name="直線コネクタ 59">
            <a:extLst>
              <a:ext uri="{FF2B5EF4-FFF2-40B4-BE49-F238E27FC236}">
                <a16:creationId xmlns="" xmlns:a16="http://schemas.microsoft.com/office/drawing/2014/main" id="{05CFC8B0-93AA-4FC6-90A4-3A41D66E52A6}"/>
              </a:ext>
            </a:extLst>
          </p:cNvPr>
          <p:cNvCxnSpPr>
            <a:cxnSpLocks/>
          </p:cNvCxnSpPr>
          <p:nvPr/>
        </p:nvCxnSpPr>
        <p:spPr>
          <a:xfrm>
            <a:off x="6044677" y="4144974"/>
            <a:ext cx="229020" cy="184666"/>
          </a:xfrm>
          <a:prstGeom prst="line">
            <a:avLst/>
          </a:prstGeom>
        </p:spPr>
        <p:style>
          <a:lnRef idx="1">
            <a:schemeClr val="accent1"/>
          </a:lnRef>
          <a:fillRef idx="0">
            <a:schemeClr val="accent1"/>
          </a:fillRef>
          <a:effectRef idx="0">
            <a:schemeClr val="accent1"/>
          </a:effectRef>
          <a:fontRef idx="minor">
            <a:schemeClr val="tx1"/>
          </a:fontRef>
        </p:style>
      </p:cxnSp>
      <p:sp>
        <p:nvSpPr>
          <p:cNvPr id="61" name="テキスト ボックス 60">
            <a:extLst>
              <a:ext uri="{FF2B5EF4-FFF2-40B4-BE49-F238E27FC236}">
                <a16:creationId xmlns="" xmlns:a16="http://schemas.microsoft.com/office/drawing/2014/main" id="{40F6FE22-1F8D-4C73-AA8B-C4DA61189202}"/>
              </a:ext>
            </a:extLst>
          </p:cNvPr>
          <p:cNvSpPr txBox="1"/>
          <p:nvPr/>
        </p:nvSpPr>
        <p:spPr>
          <a:xfrm>
            <a:off x="2785985" y="5926082"/>
            <a:ext cx="3429260" cy="707886"/>
          </a:xfrm>
          <a:prstGeom prst="rect">
            <a:avLst/>
          </a:prstGeom>
          <a:noFill/>
        </p:spPr>
        <p:txBody>
          <a:bodyPr wrap="square" rtlCol="0">
            <a:spAutoFit/>
          </a:bodyPr>
          <a:lstStyle/>
          <a:p>
            <a:pPr algn="ctr"/>
            <a:r>
              <a:rPr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各種エネルギー・機械</a:t>
            </a:r>
            <a:endPar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164</a:t>
            </a:r>
            <a:endPar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endParaRPr>
          </a:p>
        </p:txBody>
      </p:sp>
      <p:cxnSp>
        <p:nvCxnSpPr>
          <p:cNvPr id="62" name="直線コネクタ 61">
            <a:extLst>
              <a:ext uri="{FF2B5EF4-FFF2-40B4-BE49-F238E27FC236}">
                <a16:creationId xmlns="" xmlns:a16="http://schemas.microsoft.com/office/drawing/2014/main" id="{24E63828-4AAE-41D5-85C8-2552D859EDBC}"/>
              </a:ext>
            </a:extLst>
          </p:cNvPr>
          <p:cNvCxnSpPr>
            <a:cxnSpLocks/>
          </p:cNvCxnSpPr>
          <p:nvPr/>
        </p:nvCxnSpPr>
        <p:spPr>
          <a:xfrm flipV="1">
            <a:off x="5869174" y="5903232"/>
            <a:ext cx="290013" cy="254030"/>
          </a:xfrm>
          <a:prstGeom prst="line">
            <a:avLst/>
          </a:prstGeom>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 xmlns:a16="http://schemas.microsoft.com/office/drawing/2014/main" id="{3BF370FE-968E-4BA6-806E-C851F2FA9B6C}"/>
              </a:ext>
            </a:extLst>
          </p:cNvPr>
          <p:cNvSpPr txBox="1"/>
          <p:nvPr/>
        </p:nvSpPr>
        <p:spPr>
          <a:xfrm>
            <a:off x="9952159" y="5748313"/>
            <a:ext cx="1646605" cy="646331"/>
          </a:xfrm>
          <a:prstGeom prst="rect">
            <a:avLst/>
          </a:prstGeom>
          <a:noFill/>
          <a:ln>
            <a:solidFill>
              <a:schemeClr val="bg1">
                <a:lumMod val="65000"/>
              </a:schemeClr>
            </a:solidFill>
          </a:ln>
        </p:spPr>
        <p:txBody>
          <a:bodyPr wrap="none" rtlCol="0">
            <a:spAutoFit/>
          </a:bodyPr>
          <a:lstStyle/>
          <a:p>
            <a:pPr algn="ctr"/>
            <a:r>
              <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rPr>
              <a:t>2018</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年</a:t>
            </a:r>
            <a:r>
              <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rPr>
              <a:t>3</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月期</a:t>
            </a:r>
            <a:endParaRPr kumimoji="1" lang="en-US" altLang="ja-JP" sz="1800" dirty="0">
              <a:solidFill>
                <a:schemeClr val="tx1">
                  <a:lumMod val="75000"/>
                  <a:lumOff val="25000"/>
                </a:schemeClr>
              </a:solidFill>
              <a:latin typeface="Arial Black" panose="020B0A04020102020204" pitchFamily="34" charset="0"/>
              <a:ea typeface="メイリオ" panose="020B0604030504040204" pitchFamily="50" charset="-128"/>
            </a:endParaRPr>
          </a:p>
          <a:p>
            <a:pPr algn="ct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単位：</a:t>
            </a:r>
            <a:r>
              <a:rPr lang="ja-JP" altLang="en-US" dirty="0">
                <a:solidFill>
                  <a:schemeClr val="tx1">
                    <a:lumMod val="75000"/>
                    <a:lumOff val="25000"/>
                  </a:schemeClr>
                </a:solidFill>
                <a:latin typeface="Arial Black" panose="020B0A04020102020204" pitchFamily="34" charset="0"/>
                <a:ea typeface="メイリオ" panose="020B0604030504040204" pitchFamily="50" charset="-128"/>
              </a:rPr>
              <a:t>億</a:t>
            </a:r>
            <a:r>
              <a:rPr kumimoji="1" lang="ja-JP" altLang="en-US" sz="1800" dirty="0">
                <a:solidFill>
                  <a:schemeClr val="tx1">
                    <a:lumMod val="75000"/>
                    <a:lumOff val="25000"/>
                  </a:schemeClr>
                </a:solidFill>
                <a:latin typeface="Arial Black" panose="020B0A04020102020204" pitchFamily="34" charset="0"/>
                <a:ea typeface="メイリオ" panose="020B0604030504040204" pitchFamily="50" charset="-128"/>
              </a:rPr>
              <a:t>円</a:t>
            </a:r>
          </a:p>
        </p:txBody>
      </p:sp>
      <p:sp>
        <p:nvSpPr>
          <p:cNvPr id="64" name="テキスト ボックス 63">
            <a:extLst>
              <a:ext uri="{FF2B5EF4-FFF2-40B4-BE49-F238E27FC236}">
                <a16:creationId xmlns="" xmlns:a16="http://schemas.microsoft.com/office/drawing/2014/main" id="{B66EE3E7-CF25-48F7-A81C-C847D374D863}"/>
              </a:ext>
            </a:extLst>
          </p:cNvPr>
          <p:cNvSpPr txBox="1"/>
          <p:nvPr/>
        </p:nvSpPr>
        <p:spPr>
          <a:xfrm>
            <a:off x="6057479" y="5563370"/>
            <a:ext cx="947315" cy="400110"/>
          </a:xfrm>
          <a:prstGeom prst="rect">
            <a:avLst/>
          </a:prstGeom>
          <a:noFill/>
        </p:spPr>
        <p:txBody>
          <a:bodyPr wrap="square" rtlCol="0">
            <a:spAutoFit/>
          </a:bodyPr>
          <a:lstStyle/>
          <a:p>
            <a:pPr algn="ctr"/>
            <a:r>
              <a:rPr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2</a:t>
            </a:r>
            <a:r>
              <a:rPr kumimoji="1" lang="en-US" altLang="ja-JP" sz="2000" dirty="0">
                <a:solidFill>
                  <a:schemeClr val="tx1">
                    <a:lumMod val="75000"/>
                    <a:lumOff val="25000"/>
                  </a:schemeClr>
                </a:solidFill>
                <a:latin typeface="Arial Black" panose="020B0A04020102020204" pitchFamily="34" charset="0"/>
                <a:ea typeface="メイリオ" panose="020B0604030504040204" pitchFamily="50" charset="-128"/>
              </a:rPr>
              <a:t>5</a:t>
            </a:r>
            <a:r>
              <a:rPr kumimoji="1" lang="ja-JP" altLang="en-US" sz="2000" dirty="0">
                <a:solidFill>
                  <a:schemeClr val="tx1">
                    <a:lumMod val="75000"/>
                    <a:lumOff val="25000"/>
                  </a:schemeClr>
                </a:solidFill>
                <a:latin typeface="Arial Black" panose="020B0A04020102020204" pitchFamily="34" charset="0"/>
                <a:ea typeface="メイリオ" panose="020B0604030504040204" pitchFamily="50" charset="-128"/>
              </a:rPr>
              <a:t>％</a:t>
            </a:r>
          </a:p>
        </p:txBody>
      </p:sp>
    </p:spTree>
    <p:extLst>
      <p:ext uri="{BB962C8B-B14F-4D97-AF65-F5344CB8AC3E}">
        <p14:creationId xmlns:p14="http://schemas.microsoft.com/office/powerpoint/2010/main" val="1435687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2_デザインの設定">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_arial black＆メイリオ">
      <a:majorFont>
        <a:latin typeface="Arial Black"/>
        <a:ea typeface="メイリオ"/>
        <a:cs typeface=""/>
      </a:majorFont>
      <a:minorFont>
        <a:latin typeface="Arial Black"/>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1451</Words>
  <Application>Microsoft Office PowerPoint</Application>
  <PresentationFormat>ユーザー設定</PresentationFormat>
  <Paragraphs>324</Paragraphs>
  <Slides>35</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35</vt:i4>
      </vt:variant>
    </vt:vector>
  </HeadingPairs>
  <TitlesOfParts>
    <vt:vector size="42" baseType="lpstr">
      <vt:lpstr>Arial Black</vt:lpstr>
      <vt:lpstr>Calibri</vt:lpstr>
      <vt:lpstr>メイリオ</vt:lpstr>
      <vt:lpstr>ＭＳ Ｐゴシック</vt:lpstr>
      <vt:lpstr>Arial</vt:lpstr>
      <vt:lpstr>Wingdings</vt:lpstr>
      <vt:lpstr>2_デザインの設定</vt:lpstr>
      <vt:lpstr>WEB説明会</vt:lpstr>
      <vt:lpstr>WEB説明会コンテンツ</vt:lpstr>
      <vt:lpstr>WEB説明会利用方法</vt:lpstr>
      <vt:lpstr>1.企業概要と事業の強み</vt:lpstr>
      <vt:lpstr>会社DATA</vt:lpstr>
      <vt:lpstr>国内事業所</vt:lpstr>
      <vt:lpstr>売上高の推移</vt:lpstr>
      <vt:lpstr>事業ドメイン</vt:lpstr>
      <vt:lpstr>事業領域別売上構成</vt:lpstr>
      <vt:lpstr>世界各地で事業を展開</vt:lpstr>
      <vt:lpstr>グローバル展開</vt:lpstr>
      <vt:lpstr>事業の強み</vt:lpstr>
      <vt:lpstr>2.企業理念・社内の雰囲気</vt:lpstr>
      <vt:lpstr>企業理念</vt:lpstr>
      <vt:lpstr>社内の風土</vt:lpstr>
      <vt:lpstr>社内の様子</vt:lpstr>
      <vt:lpstr>3.募集職種と仕事内容</vt:lpstr>
      <vt:lpstr>募集職種と仕事内容</vt:lpstr>
      <vt:lpstr>募集職種と仕事内容</vt:lpstr>
      <vt:lpstr>国内営業の先輩</vt:lpstr>
      <vt:lpstr>海外営業の先輩</vt:lpstr>
      <vt:lpstr>経営企画の先輩</vt:lpstr>
      <vt:lpstr>設計開発の先輩</vt:lpstr>
      <vt:lpstr>ファームウェア開発の先輩</vt:lpstr>
      <vt:lpstr>4.求める人物像</vt:lpstr>
      <vt:lpstr>求める人物像</vt:lpstr>
      <vt:lpstr>求める人物像　解説</vt:lpstr>
      <vt:lpstr>求める人物像　解説</vt:lpstr>
      <vt:lpstr>5.福利厚生と各種制度</vt:lpstr>
      <vt:lpstr>ダイバーシティ</vt:lpstr>
      <vt:lpstr>PowerPoint プレゼンテーション</vt:lpstr>
      <vt:lpstr>施設</vt:lpstr>
      <vt:lpstr>6.応募と選考の流れ</vt:lpstr>
      <vt:lpstr>応募受付</vt:lpstr>
      <vt:lpstr>選考の流れ</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2008-11-17T05:18:55Z</dcterms:created>
  <dcterms:modified xsi:type="dcterms:W3CDTF">2018-09-18T11:04:20Z</dcterms:modified>
</cp:coreProperties>
</file>